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Barlow" pitchFamily="2" charset="77"/>
      <p:regular r:id="rId33"/>
      <p:bold r:id="rId34"/>
      <p:italic r:id="rId35"/>
      <p:boldItalic r:id="rId36"/>
    </p:embeddedFont>
    <p:embeddedFont>
      <p:font typeface="Barlow ExtraLight" pitchFamily="2" charset="77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Lato Black" panose="020F0502020204030204" pitchFamily="34" charset="0"/>
      <p:bold r:id="rId45"/>
      <p:boldItalic r:id="rId46"/>
    </p:embeddedFont>
    <p:embeddedFont>
      <p:font typeface="Lato Light" panose="020F0302020204030204" pitchFamily="34" charset="0"/>
      <p:regular r:id="rId47"/>
      <p:bold r:id="rId48"/>
      <p:italic r:id="rId49"/>
      <p:boldItalic r:id="rId50"/>
    </p:embeddedFont>
    <p:embeddedFont>
      <p:font typeface="Oi" pitchFamily="2" charset="0"/>
      <p:regular r:id="rId51"/>
    </p:embeddedFont>
    <p:embeddedFont>
      <p:font typeface="Proxima Nova" panose="02000506030000020004" pitchFamily="2" charset="0"/>
      <p:regular r:id="rId52"/>
      <p:bold r:id="rId53"/>
      <p:italic r:id="rId54"/>
      <p:boldItalic r:id="rId55"/>
    </p:embeddedFont>
    <p:embeddedFont>
      <p:font typeface="Proxima Nova Extrabold" panose="02000506030000020004" pitchFamily="2" charset="0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F4A5B4-2CBA-42D6-BC49-ADD71C3A0D15}">
  <a:tblStyle styleId="{04F4A5B4-2CBA-42D6-BC49-ADD71C3A0D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540cf3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8540cf3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c6572d4a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4c6572d4a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7d8e4eca3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7d8e4eca3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c6572d4a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14c6572d4a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c6572d4a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4c6572d4a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c6572d4a7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14c6572d4a7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d8e4eca3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17d8e4eca3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Adicionar referencia para aprofundar no assunto.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4c6572d4a7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14c6572d4a7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Adicionar referencia para aprofundar no assunto.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c6572d4a7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14c6572d4a7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Tarefas são executadas a cada mudança no repositório de código e, em caso de erros de compilação ou falhas nos testes automatizados, todos os desenvolvedores são alertados rapidamente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bea80a2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ebea80a2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4c6572d4a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4c6572d4a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 Tarefas são executadas a cada mudança no repositório de código e, em caso de erros de compilação ou falhas nos testes automatizados, todos os desenvolvedores são alertados rapidamente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c6572d4a7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14c6572d4a7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f6b2fec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14f6b2fec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c6572d4a7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4c6572d4a7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7d8e4eca3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g17d8e4eca3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7d8e4eca3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17d8e4eca3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7d8e4eca3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17d8e4eca3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d8e4eca37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17d8e4eca37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7a6149b14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17a6149b14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f3fbb2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0f3fbb2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dd455c51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3dd455c51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https://classroom.google.com/c/NTM3MTkxMjkyMzg0?cjc=ywo4frl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https://classroom.google.com/c/NTM3MTkxMjkyMzg0?cjc=ywo4frl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dd455c5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3dd455c5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7d8e4eca3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7d8e4eca3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c6572d4a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c6572d4a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1_1_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  <a:defRPr sz="1000">
                <a:latin typeface="Lato"/>
                <a:ea typeface="Lato"/>
                <a:cs typeface="Lato"/>
                <a:sym typeface="Lato"/>
              </a:defRPr>
            </a:lvl1pPr>
            <a:lvl2pPr marL="914400" lvl="1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○"/>
              <a:defRPr sz="1000">
                <a:latin typeface="Lato"/>
                <a:ea typeface="Lato"/>
                <a:cs typeface="Lato"/>
                <a:sym typeface="Lato"/>
              </a:defRPr>
            </a:lvl2pPr>
            <a:lvl3pPr marL="1371600" lvl="2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■"/>
              <a:defRPr sz="1000">
                <a:latin typeface="Lato"/>
                <a:ea typeface="Lato"/>
                <a:cs typeface="Lato"/>
                <a:sym typeface="Lato"/>
              </a:defRPr>
            </a:lvl3pPr>
            <a:lvl4pPr marL="1828800" lvl="3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●"/>
              <a:defRPr sz="1000">
                <a:latin typeface="Lato"/>
                <a:ea typeface="Lato"/>
                <a:cs typeface="Lato"/>
                <a:sym typeface="Lato"/>
              </a:defRPr>
            </a:lvl4pPr>
            <a:lvl5pPr marL="2286000" lvl="4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○"/>
              <a:defRPr sz="10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■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●"/>
              <a:defRPr sz="1000">
                <a:latin typeface="Lato"/>
                <a:ea typeface="Lato"/>
                <a:cs typeface="Lato"/>
                <a:sym typeface="Lato"/>
              </a:defRPr>
            </a:lvl7pPr>
            <a:lvl8pPr marL="3657600" lvl="7" indent="-2921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○"/>
              <a:defRPr sz="1000">
                <a:latin typeface="Lato"/>
                <a:ea typeface="Lato"/>
                <a:cs typeface="Lato"/>
                <a:sym typeface="Lato"/>
              </a:defRPr>
            </a:lvl8pPr>
            <a:lvl9pPr marL="4114800" lvl="8" indent="-2921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"/>
              <a:buChar char="■"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5439578" y="773647"/>
            <a:ext cx="317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5585828" y="2698500"/>
            <a:ext cx="2886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5975" y="-18125"/>
            <a:ext cx="4036500" cy="516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5"/>
          <p:cNvCxnSpPr/>
          <p:nvPr/>
        </p:nvCxnSpPr>
        <p:spPr>
          <a:xfrm rot="10800000">
            <a:off x="5434898" y="1399600"/>
            <a:ext cx="2757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5"/>
          <p:cNvCxnSpPr/>
          <p:nvPr/>
        </p:nvCxnSpPr>
        <p:spPr>
          <a:xfrm rot="10800000">
            <a:off x="5418998" y="3725675"/>
            <a:ext cx="2757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1_1_2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2921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 hasCustomPrompt="1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7"/>
          <p:cNvSpPr txBox="1">
            <a:spLocks noGrp="1"/>
          </p:cNvSpPr>
          <p:nvPr>
            <p:ph type="ctrTitle" idx="2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3" hasCustomPrompt="1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7"/>
          <p:cNvSpPr txBox="1">
            <a:spLocks noGrp="1"/>
          </p:cNvSpPr>
          <p:nvPr>
            <p:ph type="ctrTitle" idx="4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5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6" hasCustomPrompt="1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ctrTitle" idx="7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8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 idx="9" hasCustomPrompt="1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>
            <a:spLocks noGrp="1"/>
          </p:cNvSpPr>
          <p:nvPr>
            <p:ph type="ctrTitle" idx="13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4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ctrTitle" idx="15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4572000" y="-18925"/>
            <a:ext cx="4571700" cy="51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678544" y="2229524"/>
            <a:ext cx="2371800" cy="16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2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ctrTitle" idx="2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2" hasCustomPrompt="1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12208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419642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3"/>
          </p:nvPr>
        </p:nvSpPr>
        <p:spPr>
          <a:xfrm>
            <a:off x="35449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3743742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5"/>
          </p:nvPr>
        </p:nvSpPr>
        <p:spPr>
          <a:xfrm>
            <a:off x="5869050" y="34483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6"/>
          </p:nvPr>
        </p:nvSpPr>
        <p:spPr>
          <a:xfrm>
            <a:off x="6067800" y="38569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810750" y="-9450"/>
            <a:ext cx="7522500" cy="51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182650" y="1214625"/>
            <a:ext cx="4389300" cy="34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8961300" y="1214625"/>
            <a:ext cx="182700" cy="344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/>
          <p:nvPr/>
        </p:nvSpPr>
        <p:spPr>
          <a:xfrm>
            <a:off x="0" y="3670000"/>
            <a:ext cx="9144000" cy="11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3337050" y="902500"/>
            <a:ext cx="2469900" cy="424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_1_1_1_1_1_1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WO COLUMNS">
  <p:cSld name="TITLE_1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6164625" y="1530175"/>
            <a:ext cx="2537700" cy="320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7"/>
          <p:cNvSpPr/>
          <p:nvPr/>
        </p:nvSpPr>
        <p:spPr>
          <a:xfrm>
            <a:off x="415125" y="1530175"/>
            <a:ext cx="2537700" cy="320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ctrTitle" idx="2"/>
          </p:nvPr>
        </p:nvSpPr>
        <p:spPr>
          <a:xfrm>
            <a:off x="1925700" y="38624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058751" y="4042475"/>
            <a:ext cx="178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ctrTitle" idx="3"/>
          </p:nvPr>
        </p:nvSpPr>
        <p:spPr>
          <a:xfrm>
            <a:off x="5164200" y="38624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4"/>
          </p:nvPr>
        </p:nvSpPr>
        <p:spPr>
          <a:xfrm>
            <a:off x="5297251" y="4042475"/>
            <a:ext cx="178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WO COLUMNS 1">
  <p:cSld name="TITLE_1_1_2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>
            <a:off x="6256350" y="1482175"/>
            <a:ext cx="2308200" cy="28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3417900" y="1482175"/>
            <a:ext cx="2308200" cy="28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579450" y="1482175"/>
            <a:ext cx="2308200" cy="28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 idx="2"/>
          </p:nvPr>
        </p:nvSpPr>
        <p:spPr>
          <a:xfrm>
            <a:off x="706500" y="34814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1"/>
          </p:nvPr>
        </p:nvSpPr>
        <p:spPr>
          <a:xfrm>
            <a:off x="839551" y="3661475"/>
            <a:ext cx="178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ctrTitle" idx="3"/>
          </p:nvPr>
        </p:nvSpPr>
        <p:spPr>
          <a:xfrm>
            <a:off x="6383400" y="34814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4"/>
          </p:nvPr>
        </p:nvSpPr>
        <p:spPr>
          <a:xfrm>
            <a:off x="6516451" y="3661475"/>
            <a:ext cx="178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ctrTitle" idx="5"/>
          </p:nvPr>
        </p:nvSpPr>
        <p:spPr>
          <a:xfrm>
            <a:off x="3525900" y="34814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6"/>
          </p:nvPr>
        </p:nvSpPr>
        <p:spPr>
          <a:xfrm>
            <a:off x="3658951" y="3661475"/>
            <a:ext cx="178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ctrTitle" idx="2"/>
          </p:nvPr>
        </p:nvSpPr>
        <p:spPr>
          <a:xfrm>
            <a:off x="943350" y="220112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>
            <a:off x="943342" y="238120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ctrTitle" idx="3"/>
          </p:nvPr>
        </p:nvSpPr>
        <p:spPr>
          <a:xfrm>
            <a:off x="2810250" y="220112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4"/>
          </p:nvPr>
        </p:nvSpPr>
        <p:spPr>
          <a:xfrm>
            <a:off x="2810242" y="238120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ctrTitle" idx="5"/>
          </p:nvPr>
        </p:nvSpPr>
        <p:spPr>
          <a:xfrm>
            <a:off x="4677150" y="220112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ubTitle" idx="6"/>
          </p:nvPr>
        </p:nvSpPr>
        <p:spPr>
          <a:xfrm>
            <a:off x="4677142" y="238120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 idx="7"/>
          </p:nvPr>
        </p:nvSpPr>
        <p:spPr>
          <a:xfrm>
            <a:off x="6544050" y="220112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8"/>
          </p:nvPr>
        </p:nvSpPr>
        <p:spPr>
          <a:xfrm>
            <a:off x="6544042" y="238120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_1_1_2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ctrTitle" idx="2"/>
          </p:nvPr>
        </p:nvSpPr>
        <p:spPr>
          <a:xfrm>
            <a:off x="5323025" y="1379275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subTitle" idx="1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ctrTitle" idx="3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ubTitle" idx="4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 idx="5"/>
          </p:nvPr>
        </p:nvSpPr>
        <p:spPr>
          <a:xfrm>
            <a:off x="5323025" y="3642850"/>
            <a:ext cx="29709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ubTitle" idx="6"/>
          </p:nvPr>
        </p:nvSpPr>
        <p:spPr>
          <a:xfrm>
            <a:off x="5610125" y="4210000"/>
            <a:ext cx="26838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1_1_2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0" y="-9450"/>
            <a:ext cx="4571700" cy="51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ctrTitle" idx="2"/>
          </p:nvPr>
        </p:nvSpPr>
        <p:spPr>
          <a:xfrm>
            <a:off x="1572000" y="192137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subTitle" idx="1"/>
          </p:nvPr>
        </p:nvSpPr>
        <p:spPr>
          <a:xfrm>
            <a:off x="1571992" y="210145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ctrTitle" idx="3"/>
          </p:nvPr>
        </p:nvSpPr>
        <p:spPr>
          <a:xfrm>
            <a:off x="3743700" y="192137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ubTitle" idx="4"/>
          </p:nvPr>
        </p:nvSpPr>
        <p:spPr>
          <a:xfrm>
            <a:off x="3743692" y="210145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ctrTitle" idx="5"/>
          </p:nvPr>
        </p:nvSpPr>
        <p:spPr>
          <a:xfrm>
            <a:off x="5915400" y="1921375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6"/>
          </p:nvPr>
        </p:nvSpPr>
        <p:spPr>
          <a:xfrm>
            <a:off x="5915392" y="2101452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ctrTitle" idx="7"/>
          </p:nvPr>
        </p:nvSpPr>
        <p:spPr>
          <a:xfrm>
            <a:off x="1572000" y="3769100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8"/>
          </p:nvPr>
        </p:nvSpPr>
        <p:spPr>
          <a:xfrm>
            <a:off x="1571992" y="39491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ctrTitle" idx="9"/>
          </p:nvPr>
        </p:nvSpPr>
        <p:spPr>
          <a:xfrm>
            <a:off x="3743700" y="3769100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3"/>
          </p:nvPr>
        </p:nvSpPr>
        <p:spPr>
          <a:xfrm>
            <a:off x="3743692" y="39491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ctrTitle" idx="14"/>
          </p:nvPr>
        </p:nvSpPr>
        <p:spPr>
          <a:xfrm>
            <a:off x="5915400" y="3769100"/>
            <a:ext cx="16566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5"/>
          </p:nvPr>
        </p:nvSpPr>
        <p:spPr>
          <a:xfrm>
            <a:off x="5915392" y="3949177"/>
            <a:ext cx="1656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1_1_1_1_2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1516800"/>
            <a:ext cx="2862300" cy="210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/>
          </p:nvPr>
        </p:nvSpPr>
        <p:spPr>
          <a:xfrm>
            <a:off x="794975" y="2766256"/>
            <a:ext cx="17781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 DESIGN">
  <p:cSld name="TITLE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subTitle" idx="1"/>
          </p:nvPr>
        </p:nvSpPr>
        <p:spPr>
          <a:xfrm>
            <a:off x="6366826" y="2149326"/>
            <a:ext cx="1988400" cy="20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ITLE_1_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/>
          <p:nvPr/>
        </p:nvSpPr>
        <p:spPr>
          <a:xfrm>
            <a:off x="-24500" y="1696125"/>
            <a:ext cx="9144000" cy="254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ctrTitle"/>
          </p:nvPr>
        </p:nvSpPr>
        <p:spPr>
          <a:xfrm>
            <a:off x="5565599" y="1445450"/>
            <a:ext cx="22284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1_1_1_2_1">
    <p:bg>
      <p:bgPr>
        <a:solidFill>
          <a:schemeClr val="dk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1"/>
          </p:nvPr>
        </p:nvSpPr>
        <p:spPr>
          <a:xfrm>
            <a:off x="1056975" y="1071575"/>
            <a:ext cx="3344400" cy="31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2"/>
          </p:nvPr>
        </p:nvSpPr>
        <p:spPr>
          <a:xfrm>
            <a:off x="4742628" y="1071575"/>
            <a:ext cx="3344400" cy="31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6325" y="-29900"/>
            <a:ext cx="9250320" cy="5203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7"/>
          <p:cNvGrpSpPr/>
          <p:nvPr/>
        </p:nvGrpSpPr>
        <p:grpSpPr>
          <a:xfrm>
            <a:off x="352402" y="4091598"/>
            <a:ext cx="817287" cy="475011"/>
            <a:chOff x="2339925" y="1981650"/>
            <a:chExt cx="2916800" cy="1747650"/>
          </a:xfrm>
        </p:grpSpPr>
        <p:sp>
          <p:nvSpPr>
            <p:cNvPr id="188" name="Google Shape;188;p37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7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7"/>
          <p:cNvSpPr txBox="1"/>
          <p:nvPr/>
        </p:nvSpPr>
        <p:spPr>
          <a:xfrm>
            <a:off x="233700" y="866600"/>
            <a:ext cx="2945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NExT</a:t>
            </a:r>
            <a:endParaRPr sz="28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800" i="0" u="none" strike="noStrike" cap="none">
                <a:solidFill>
                  <a:srgbClr val="FFFFFF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Nova Experiência de Trabalho</a:t>
            </a:r>
            <a:endParaRPr sz="2500" i="0" u="none" strike="noStrike" cap="none">
              <a:solidFill>
                <a:srgbClr val="FFFFFF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latin typeface="Oi"/>
              <a:ea typeface="Oi"/>
              <a:cs typeface="Oi"/>
              <a:sym typeface="Oi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298450" y="2571750"/>
            <a:ext cx="23349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oto Sans Symbols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Ellen Coelho</a:t>
            </a:r>
            <a:endParaRPr sz="14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None/>
            </a:pPr>
            <a:r>
              <a:rPr lang="pt-BR" sz="1200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ecxc@cesar.org.br</a:t>
            </a:r>
            <a:endParaRPr sz="1200" b="0" i="0" u="none" strike="noStrike" cap="none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Noto Sans Symbols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Ronnie Santos</a:t>
            </a:r>
            <a:endParaRPr sz="14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Noto Sans Symbols"/>
              <a:buNone/>
            </a:pPr>
            <a:r>
              <a:rPr lang="pt-BR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ress</a:t>
            </a:r>
            <a:r>
              <a:rPr lang="pt-BR" sz="12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@cesar.org.br</a:t>
            </a:r>
            <a:endParaRPr sz="12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/>
          <p:nvPr/>
        </p:nvSpPr>
        <p:spPr>
          <a:xfrm>
            <a:off x="7702575" y="4025400"/>
            <a:ext cx="1026300" cy="9330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46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341" name="Google Shape;341;p46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42" name="Google Shape;342;p46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43" name="Google Shape;343;p46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6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6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6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6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6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46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0" name="Google Shape;350;p46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114525" y="2088750"/>
            <a:ext cx="2501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CAOS INSTALADO</a:t>
            </a:r>
            <a:endParaRPr sz="20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2" name="Google Shape;352;p46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353" name="Google Shape;353;p46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6"/>
          <p:cNvSpPr txBox="1"/>
          <p:nvPr/>
        </p:nvSpPr>
        <p:spPr>
          <a:xfrm>
            <a:off x="2652425" y="1182125"/>
            <a:ext cx="61476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As alterações realizadas nessa maneira: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não são 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analisadas 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antes de ser feitas;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não são 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registradas 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antes de ser implementadas;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não são 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relatadas 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àqueles que precisam saber;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não são 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controladas 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de forma que melhore a qualidade e reduza erros.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001" y="2938550"/>
            <a:ext cx="2385100" cy="1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47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368" name="Google Shape;368;p47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69" name="Google Shape;369;p47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70" name="Google Shape;370;p4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4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4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4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7" name="Google Shape;377;p47"/>
          <p:cNvSpPr txBox="1"/>
          <p:nvPr/>
        </p:nvSpPr>
        <p:spPr>
          <a:xfrm>
            <a:off x="2575500" y="2783400"/>
            <a:ext cx="3993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Gerência de Configuração</a:t>
            </a: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8" name="Google Shape;378;p47"/>
          <p:cNvGrpSpPr/>
          <p:nvPr/>
        </p:nvGrpSpPr>
        <p:grpSpPr>
          <a:xfrm>
            <a:off x="4199433" y="1812879"/>
            <a:ext cx="745133" cy="705055"/>
            <a:chOff x="-1592325" y="3957400"/>
            <a:chExt cx="293025" cy="277275"/>
          </a:xfrm>
        </p:grpSpPr>
        <p:sp>
          <p:nvSpPr>
            <p:cNvPr id="379" name="Google Shape;379;p47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/>
          <p:nvPr/>
        </p:nvSpPr>
        <p:spPr>
          <a:xfrm>
            <a:off x="459300" y="1645625"/>
            <a:ext cx="8511300" cy="270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8"/>
          <p:cNvSpPr/>
          <p:nvPr/>
        </p:nvSpPr>
        <p:spPr>
          <a:xfrm>
            <a:off x="0" y="0"/>
            <a:ext cx="9144000" cy="13203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384000" y="407100"/>
            <a:ext cx="85866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Processo de Desenvolvimento de Software </a:t>
            </a:r>
            <a:endParaRPr sz="1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75" y="2012413"/>
            <a:ext cx="1683350" cy="1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525" y="2912950"/>
            <a:ext cx="1683340" cy="1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0125" y="1845025"/>
            <a:ext cx="1901777" cy="9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775" y="3173675"/>
            <a:ext cx="1901775" cy="92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8200" y="2533125"/>
            <a:ext cx="1609236" cy="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/>
        </p:nvSpPr>
        <p:spPr>
          <a:xfrm>
            <a:off x="295775" y="1755325"/>
            <a:ext cx="1683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Requisitos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2046550" y="4049750"/>
            <a:ext cx="1683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Análise e Projeto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3835650" y="1645625"/>
            <a:ext cx="1683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Programação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4529012" y="4132500"/>
            <a:ext cx="1683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Testes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6718212" y="3419975"/>
            <a:ext cx="1683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Release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/>
          <p:nvPr/>
        </p:nvSpPr>
        <p:spPr>
          <a:xfrm>
            <a:off x="3306245" y="2163350"/>
            <a:ext cx="5574000" cy="181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9"/>
          <p:cNvSpPr/>
          <p:nvPr/>
        </p:nvSpPr>
        <p:spPr>
          <a:xfrm>
            <a:off x="0" y="0"/>
            <a:ext cx="9144000" cy="13203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384000" y="344475"/>
            <a:ext cx="85866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Gerência de Configuração</a:t>
            </a:r>
            <a:endParaRPr sz="1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150" y="2409616"/>
            <a:ext cx="1102449" cy="75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41" y="3014250"/>
            <a:ext cx="1102443" cy="76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158" y="2297230"/>
            <a:ext cx="1245501" cy="6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0016" y="3189304"/>
            <a:ext cx="1245499" cy="6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5287" y="2759230"/>
            <a:ext cx="1053911" cy="62228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3199150" y="2237004"/>
            <a:ext cx="11025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Requisitos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4345757" y="3777513"/>
            <a:ext cx="11025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Análise e Projeto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5517464" y="2163350"/>
            <a:ext cx="11025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Programação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5971557" y="3833072"/>
            <a:ext cx="11025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Testes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6" name="Google Shape;416;p49"/>
          <p:cNvSpPr txBox="1"/>
          <p:nvPr/>
        </p:nvSpPr>
        <p:spPr>
          <a:xfrm>
            <a:off x="7405295" y="3354673"/>
            <a:ext cx="11025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Release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700" y="1491525"/>
            <a:ext cx="2069674" cy="14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698" y="3240873"/>
            <a:ext cx="2069676" cy="13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9"/>
          <p:cNvSpPr/>
          <p:nvPr/>
        </p:nvSpPr>
        <p:spPr>
          <a:xfrm>
            <a:off x="2804775" y="1417000"/>
            <a:ext cx="234900" cy="3530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50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425" name="Google Shape;425;p50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26" name="Google Shape;426;p50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27" name="Google Shape;427;p50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0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0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0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0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0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4" name="Google Shape;434;p50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>
            <a:off x="0" y="180352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Gerenciamento de Configuração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36" name="Google Shape;436;p50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437" name="Google Shape;437;p50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50"/>
          <p:cNvSpPr txBox="1"/>
          <p:nvPr/>
        </p:nvSpPr>
        <p:spPr>
          <a:xfrm>
            <a:off x="2824000" y="1560325"/>
            <a:ext cx="5211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Coordenar o desenvolvimento para minimizar a confusão!</a:t>
            </a:r>
            <a:endParaRPr sz="1600" b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2701750" y="1064950"/>
            <a:ext cx="1257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Objetivo:</a:t>
            </a:r>
            <a:endParaRPr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6" name="Google Shape;446;p50"/>
          <p:cNvSpPr txBox="1"/>
          <p:nvPr/>
        </p:nvSpPr>
        <p:spPr>
          <a:xfrm>
            <a:off x="3413225" y="2753075"/>
            <a:ext cx="438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lang="pt-BR" i="1">
                <a:latin typeface="Barlow"/>
                <a:ea typeface="Barlow"/>
                <a:cs typeface="Barlow"/>
                <a:sym typeface="Barlow"/>
              </a:rPr>
              <a:t>Arte de </a:t>
            </a:r>
            <a:r>
              <a:rPr lang="pt-BR" i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identificar</a:t>
            </a:r>
            <a:r>
              <a:rPr lang="pt-BR" i="1"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pt-BR" i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organizar </a:t>
            </a:r>
            <a:r>
              <a:rPr lang="pt-BR" i="1">
                <a:latin typeface="Barlow"/>
                <a:ea typeface="Barlow"/>
                <a:cs typeface="Barlow"/>
                <a:sym typeface="Barlow"/>
              </a:rPr>
              <a:t>e </a:t>
            </a:r>
            <a:r>
              <a:rPr lang="pt-BR" i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controlar </a:t>
            </a:r>
            <a:r>
              <a:rPr lang="pt-BR" i="1">
                <a:latin typeface="Barlow"/>
                <a:ea typeface="Barlow"/>
                <a:cs typeface="Barlow"/>
                <a:sym typeface="Barlow"/>
              </a:rPr>
              <a:t>modificações no software que está sendo criado, maximizando a produtividade e reduzindo os erros</a:t>
            </a:r>
            <a:r>
              <a:rPr lang="pt-BR">
                <a:latin typeface="Barlow"/>
                <a:ea typeface="Barlow"/>
                <a:cs typeface="Barlow"/>
                <a:sym typeface="Barlow"/>
              </a:rPr>
              <a:t>” [Pressman, 2011]</a:t>
            </a:r>
            <a:r>
              <a:rPr lang="pt-BR"/>
              <a:t> </a:t>
            </a:r>
            <a:endParaRPr/>
          </a:p>
        </p:txBody>
      </p:sp>
      <p:sp>
        <p:nvSpPr>
          <p:cNvPr id="447" name="Google Shape;447;p50"/>
          <p:cNvSpPr txBox="1"/>
          <p:nvPr/>
        </p:nvSpPr>
        <p:spPr>
          <a:xfrm>
            <a:off x="2558100" y="4835700"/>
            <a:ext cx="637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Barlow"/>
                <a:ea typeface="Barlow"/>
                <a:cs typeface="Barlow"/>
                <a:sym typeface="Barlow"/>
              </a:rPr>
              <a:t>Pressman, R. S. Engenharia de Software: Uma Abordagem Profissional. 7ª ed. McGraw-Hill Higher Education, 2011.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1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453" name="Google Shape;453;p51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54" name="Google Shape;454;p51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55" name="Google Shape;455;p5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2" name="Google Shape;462;p51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0" y="180352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Gerenciamento de Configuração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64" name="Google Shape;464;p51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465" name="Google Shape;465;p51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51"/>
          <p:cNvSpPr txBox="1"/>
          <p:nvPr/>
        </p:nvSpPr>
        <p:spPr>
          <a:xfrm>
            <a:off x="3194025" y="1648900"/>
            <a:ext cx="56484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Durante o desenvolvimento do software queremos saber: 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O que mudou e quando? (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controle de versão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) 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Por que mudou? (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controle de mudanças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) 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Quem fez a mudança? (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auditoria de configuração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) 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Podemos reproduzir esta mudança? (</a:t>
            </a:r>
            <a:r>
              <a:rPr lang="pt-BR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auditoria de configuração)</a:t>
            </a:r>
            <a:endParaRPr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/>
          <p:nvPr/>
        </p:nvSpPr>
        <p:spPr>
          <a:xfrm>
            <a:off x="3072000" y="1717900"/>
            <a:ext cx="3000000" cy="1788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50E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8" name="Google Shape;478;p52"/>
          <p:cNvCxnSpPr>
            <a:endCxn id="479" idx="1"/>
          </p:cNvCxnSpPr>
          <p:nvPr/>
        </p:nvCxnSpPr>
        <p:spPr>
          <a:xfrm rot="10800000" flipH="1">
            <a:off x="6068000" y="1832325"/>
            <a:ext cx="677100" cy="537000"/>
          </a:xfrm>
          <a:prstGeom prst="straightConnector1">
            <a:avLst/>
          </a:prstGeom>
          <a:noFill/>
          <a:ln w="9525" cap="flat" cmpd="sng">
            <a:solidFill>
              <a:srgbClr val="C50E65"/>
            </a:solidFill>
            <a:prstDash val="solid"/>
            <a:round/>
            <a:headEnd type="oval" w="med" len="med"/>
            <a:tailEnd type="stealth" w="med" len="med"/>
          </a:ln>
        </p:spPr>
      </p:cxnSp>
      <p:grpSp>
        <p:nvGrpSpPr>
          <p:cNvPr id="480" name="Google Shape;480;p52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481" name="Google Shape;481;p52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82" name="Google Shape;482;p52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483" name="Google Shape;483;p5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" name="Google Shape;490;p52"/>
          <p:cNvSpPr txBox="1"/>
          <p:nvPr/>
        </p:nvSpPr>
        <p:spPr>
          <a:xfrm>
            <a:off x="3292950" y="2012550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Itens de Configuração</a:t>
            </a:r>
            <a:endParaRPr sz="1600" b="0" i="0" u="none" strike="noStrike" cap="none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91" name="Google Shape;491;p52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492" name="Google Shape;492;p52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52"/>
          <p:cNvGrpSpPr/>
          <p:nvPr/>
        </p:nvGrpSpPr>
        <p:grpSpPr>
          <a:xfrm>
            <a:off x="6524452" y="607125"/>
            <a:ext cx="1992148" cy="2024100"/>
            <a:chOff x="6376327" y="900675"/>
            <a:chExt cx="1992148" cy="2024100"/>
          </a:xfrm>
        </p:grpSpPr>
        <p:sp>
          <p:nvSpPr>
            <p:cNvPr id="479" name="Google Shape;479;p52"/>
            <p:cNvSpPr/>
            <p:nvPr/>
          </p:nvSpPr>
          <p:spPr>
            <a:xfrm>
              <a:off x="6596975" y="1326975"/>
              <a:ext cx="1771500" cy="1597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50E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52"/>
            <p:cNvPicPr preferRelativeResize="0"/>
            <p:nvPr/>
          </p:nvPicPr>
          <p:blipFill rotWithShape="1">
            <a:blip r:embed="rId3">
              <a:alphaModFix/>
            </a:blip>
            <a:srcRect l="-11480" r="17149"/>
            <a:stretch/>
          </p:blipFill>
          <p:spPr>
            <a:xfrm>
              <a:off x="6376327" y="900675"/>
              <a:ext cx="1819125" cy="1928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52"/>
            <p:cNvSpPr txBox="1"/>
            <p:nvPr/>
          </p:nvSpPr>
          <p:spPr>
            <a:xfrm>
              <a:off x="6618725" y="2570775"/>
              <a:ext cx="1728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Documentos e Imagens</a:t>
              </a:r>
              <a:endParaRPr sz="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502" name="Google Shape;502;p52"/>
          <p:cNvCxnSpPr/>
          <p:nvPr/>
        </p:nvCxnSpPr>
        <p:spPr>
          <a:xfrm flipH="1">
            <a:off x="2434600" y="2529550"/>
            <a:ext cx="641400" cy="721500"/>
          </a:xfrm>
          <a:prstGeom prst="straightConnector1">
            <a:avLst/>
          </a:prstGeom>
          <a:noFill/>
          <a:ln w="9525" cap="flat" cmpd="sng">
            <a:solidFill>
              <a:srgbClr val="C50E65"/>
            </a:solidFill>
            <a:prstDash val="solid"/>
            <a:round/>
            <a:headEnd type="oval" w="med" len="med"/>
            <a:tailEnd type="stealth" w="med" len="med"/>
          </a:ln>
        </p:spPr>
      </p:cxnSp>
      <p:grpSp>
        <p:nvGrpSpPr>
          <p:cNvPr id="503" name="Google Shape;503;p52"/>
          <p:cNvGrpSpPr/>
          <p:nvPr/>
        </p:nvGrpSpPr>
        <p:grpSpPr>
          <a:xfrm>
            <a:off x="655650" y="2154125"/>
            <a:ext cx="1793175" cy="1597800"/>
            <a:chOff x="6596975" y="1326975"/>
            <a:chExt cx="1793175" cy="1597800"/>
          </a:xfrm>
        </p:grpSpPr>
        <p:sp>
          <p:nvSpPr>
            <p:cNvPr id="504" name="Google Shape;504;p52"/>
            <p:cNvSpPr/>
            <p:nvPr/>
          </p:nvSpPr>
          <p:spPr>
            <a:xfrm>
              <a:off x="6596975" y="1326975"/>
              <a:ext cx="1771500" cy="1597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C50E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2"/>
            <p:cNvSpPr txBox="1"/>
            <p:nvPr/>
          </p:nvSpPr>
          <p:spPr>
            <a:xfrm>
              <a:off x="6662150" y="2495950"/>
              <a:ext cx="1728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Código e Bibliotecas</a:t>
              </a:r>
              <a:endParaRPr sz="10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506" name="Google Shape;5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00" y="1856050"/>
            <a:ext cx="1537425" cy="15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53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512" name="Google Shape;512;p53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13" name="Google Shape;513;p53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14" name="Google Shape;514;p53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3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3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3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3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3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3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1" name="Google Shape;521;p53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3"/>
          <p:cNvSpPr txBox="1"/>
          <p:nvPr/>
        </p:nvSpPr>
        <p:spPr>
          <a:xfrm>
            <a:off x="0" y="180352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Baselines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23" name="Google Shape;523;p53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524" name="Google Shape;524;p53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3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3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3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3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3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53"/>
          <p:cNvSpPr txBox="1"/>
          <p:nvPr/>
        </p:nvSpPr>
        <p:spPr>
          <a:xfrm>
            <a:off x="3039875" y="857250"/>
            <a:ext cx="52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São considerados os marcos no processo.</a:t>
            </a:r>
            <a:endParaRPr sz="1600" b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075" y="1915025"/>
            <a:ext cx="1453600" cy="1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3"/>
          <p:cNvSpPr txBox="1"/>
          <p:nvPr/>
        </p:nvSpPr>
        <p:spPr>
          <a:xfrm>
            <a:off x="2701750" y="1288350"/>
            <a:ext cx="5826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Voltando ao nosso exemplo de entregas de um TCC para revisão:</a:t>
            </a:r>
            <a:endParaRPr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4" name="Google Shape;534;p53"/>
          <p:cNvSpPr txBox="1"/>
          <p:nvPr/>
        </p:nvSpPr>
        <p:spPr>
          <a:xfrm>
            <a:off x="2981775" y="3398563"/>
            <a:ext cx="942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Final.doc</a:t>
            </a:r>
            <a:endParaRPr sz="1200"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5" name="Google Shape;5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37" y="1915025"/>
            <a:ext cx="1453600" cy="1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3"/>
          <p:cNvSpPr txBox="1"/>
          <p:nvPr/>
        </p:nvSpPr>
        <p:spPr>
          <a:xfrm>
            <a:off x="4883875" y="3398563"/>
            <a:ext cx="1654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Final_CORRECAO.doc</a:t>
            </a:r>
            <a:endParaRPr sz="1200"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7" name="Google Shape;5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050" y="1915025"/>
            <a:ext cx="1453600" cy="1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3"/>
          <p:cNvSpPr txBox="1"/>
          <p:nvPr/>
        </p:nvSpPr>
        <p:spPr>
          <a:xfrm>
            <a:off x="6912900" y="3398563"/>
            <a:ext cx="2364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inal_Agora_Acabou_Mesmo.doc</a:t>
            </a:r>
            <a:endParaRPr sz="1100"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39" name="Google Shape;539;p53"/>
          <p:cNvCxnSpPr>
            <a:stCxn id="532" idx="3"/>
            <a:endCxn id="535" idx="1"/>
          </p:cNvCxnSpPr>
          <p:nvPr/>
        </p:nvCxnSpPr>
        <p:spPr>
          <a:xfrm>
            <a:off x="4093675" y="2641825"/>
            <a:ext cx="82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540" name="Google Shape;540;p53"/>
          <p:cNvCxnSpPr>
            <a:stCxn id="535" idx="3"/>
            <a:endCxn id="537" idx="1"/>
          </p:cNvCxnSpPr>
          <p:nvPr/>
        </p:nvCxnSpPr>
        <p:spPr>
          <a:xfrm>
            <a:off x="6372337" y="2641825"/>
            <a:ext cx="70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1" name="Google Shape;541;p53"/>
          <p:cNvSpPr txBox="1"/>
          <p:nvPr/>
        </p:nvSpPr>
        <p:spPr>
          <a:xfrm>
            <a:off x="4175650" y="2423425"/>
            <a:ext cx="942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Revisão</a:t>
            </a:r>
            <a:endParaRPr sz="1000" b="1" i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2" name="Google Shape;542;p53"/>
          <p:cNvSpPr txBox="1"/>
          <p:nvPr/>
        </p:nvSpPr>
        <p:spPr>
          <a:xfrm>
            <a:off x="6406425" y="2423425"/>
            <a:ext cx="942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i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Revisão</a:t>
            </a:r>
            <a:endParaRPr sz="1000" b="1" i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3" name="Google Shape;543;p53"/>
          <p:cNvSpPr txBox="1"/>
          <p:nvPr/>
        </p:nvSpPr>
        <p:spPr>
          <a:xfrm>
            <a:off x="2942175" y="3975838"/>
            <a:ext cx="10221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Versão 1.1</a:t>
            </a:r>
            <a:endParaRPr b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4" name="Google Shape;544;p53"/>
          <p:cNvSpPr txBox="1"/>
          <p:nvPr/>
        </p:nvSpPr>
        <p:spPr>
          <a:xfrm>
            <a:off x="5134463" y="3975838"/>
            <a:ext cx="10221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Versão 1.2</a:t>
            </a:r>
            <a:endParaRPr b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" name="Google Shape;545;p53"/>
          <p:cNvSpPr txBox="1"/>
          <p:nvPr/>
        </p:nvSpPr>
        <p:spPr>
          <a:xfrm>
            <a:off x="7290800" y="3975838"/>
            <a:ext cx="10221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50E65"/>
                </a:solidFill>
                <a:latin typeface="Barlow"/>
                <a:ea typeface="Barlow"/>
                <a:cs typeface="Barlow"/>
                <a:sym typeface="Barlow"/>
              </a:rPr>
              <a:t>Versão 1.3</a:t>
            </a:r>
            <a:endParaRPr b="1">
              <a:solidFill>
                <a:srgbClr val="C50E6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6" name="Google Shape;546;p53"/>
          <p:cNvSpPr txBox="1"/>
          <p:nvPr/>
        </p:nvSpPr>
        <p:spPr>
          <a:xfrm>
            <a:off x="2797525" y="4530550"/>
            <a:ext cx="5826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Cada versão dessas entregues, são chamadas de baselines.</a:t>
            </a:r>
            <a:endParaRPr b="1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54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552" name="Google Shape;552;p54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53" name="Google Shape;553;p54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54" name="Google Shape;554;p54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4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4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4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4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4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4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1" name="Google Shape;561;p54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4"/>
          <p:cNvSpPr txBox="1"/>
          <p:nvPr/>
        </p:nvSpPr>
        <p:spPr>
          <a:xfrm>
            <a:off x="0" y="180352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Baselines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63" name="Google Shape;563;p54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564" name="Google Shape;564;p54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4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4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4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54"/>
          <p:cNvSpPr txBox="1"/>
          <p:nvPr/>
        </p:nvSpPr>
        <p:spPr>
          <a:xfrm>
            <a:off x="3039875" y="857250"/>
            <a:ext cx="52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Em grupo: No seu celular abra a App Store/PlayStore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2" name="Google Shape;5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625" y="1429300"/>
            <a:ext cx="966000" cy="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150" y="1429300"/>
            <a:ext cx="966000" cy="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4"/>
          <p:cNvSpPr txBox="1"/>
          <p:nvPr/>
        </p:nvSpPr>
        <p:spPr>
          <a:xfrm>
            <a:off x="3153125" y="2874475"/>
            <a:ext cx="5211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Escolha 3 aplicativos que você usa: um muita frequência, um com média frequência e um raramente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3282050" y="3949100"/>
            <a:ext cx="5211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Veja no histórico de mudanças quais foram as últimas 3 baselines e o que elas trouxeram de mudança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55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581" name="Google Shape;581;p55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82" name="Google Shape;582;p55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583" name="Google Shape;583;p5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0" name="Google Shape;590;p55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5"/>
          <p:cNvSpPr txBox="1"/>
          <p:nvPr/>
        </p:nvSpPr>
        <p:spPr>
          <a:xfrm>
            <a:off x="0" y="197622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Pilares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92" name="Google Shape;592;p55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593" name="Google Shape;593;p55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55"/>
          <p:cNvGrpSpPr/>
          <p:nvPr/>
        </p:nvGrpSpPr>
        <p:grpSpPr>
          <a:xfrm>
            <a:off x="3367875" y="1432775"/>
            <a:ext cx="1415100" cy="3191200"/>
            <a:chOff x="3074075" y="1445100"/>
            <a:chExt cx="1415100" cy="3191200"/>
          </a:xfrm>
        </p:grpSpPr>
        <p:sp>
          <p:nvSpPr>
            <p:cNvPr id="601" name="Google Shape;601;p55"/>
            <p:cNvSpPr txBox="1"/>
            <p:nvPr/>
          </p:nvSpPr>
          <p:spPr>
            <a:xfrm flipH="1">
              <a:off x="3074075" y="1445100"/>
              <a:ext cx="14151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Controle de Versão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2" name="Google Shape;602;p55"/>
            <p:cNvSpPr txBox="1"/>
            <p:nvPr/>
          </p:nvSpPr>
          <p:spPr>
            <a:xfrm flipH="1">
              <a:off x="3074075" y="2138500"/>
              <a:ext cx="14151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Trabalhar simultaneamente;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Evitar conflitos em alterações;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Manter versões. 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03" name="Google Shape;603;p55"/>
          <p:cNvGrpSpPr/>
          <p:nvPr/>
        </p:nvGrpSpPr>
        <p:grpSpPr>
          <a:xfrm>
            <a:off x="5174956" y="1432775"/>
            <a:ext cx="1415100" cy="3191200"/>
            <a:chOff x="4799125" y="1445100"/>
            <a:chExt cx="1415100" cy="3191200"/>
          </a:xfrm>
        </p:grpSpPr>
        <p:sp>
          <p:nvSpPr>
            <p:cNvPr id="604" name="Google Shape;604;p55"/>
            <p:cNvSpPr txBox="1"/>
            <p:nvPr/>
          </p:nvSpPr>
          <p:spPr>
            <a:xfrm flipH="1">
              <a:off x="4799125" y="1445100"/>
              <a:ext cx="14151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Controle de Mudanças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5" name="Google Shape;605;p55"/>
            <p:cNvSpPr txBox="1"/>
            <p:nvPr/>
          </p:nvSpPr>
          <p:spPr>
            <a:xfrm flipH="1">
              <a:off x="4799125" y="2138500"/>
              <a:ext cx="14151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Garantir que todas as mudanças ocorram de maneira controlada e otimizada;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Histórico de mudanças. 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06" name="Google Shape;606;p55"/>
          <p:cNvGrpSpPr/>
          <p:nvPr/>
        </p:nvGrpSpPr>
        <p:grpSpPr>
          <a:xfrm>
            <a:off x="6982038" y="1432775"/>
            <a:ext cx="1415100" cy="3191200"/>
            <a:chOff x="6688238" y="1445100"/>
            <a:chExt cx="1415100" cy="3191200"/>
          </a:xfrm>
        </p:grpSpPr>
        <p:sp>
          <p:nvSpPr>
            <p:cNvPr id="607" name="Google Shape;607;p55"/>
            <p:cNvSpPr txBox="1"/>
            <p:nvPr/>
          </p:nvSpPr>
          <p:spPr>
            <a:xfrm flipH="1">
              <a:off x="6688238" y="1445100"/>
              <a:ext cx="14151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Integração Contínua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8" name="Google Shape;608;p55"/>
            <p:cNvSpPr txBox="1"/>
            <p:nvPr/>
          </p:nvSpPr>
          <p:spPr>
            <a:xfrm flipH="1">
              <a:off x="6688238" y="2138500"/>
              <a:ext cx="14151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Agilizar tarefas demoradas como a compilação de um projeto e a execução dos seus testes automatizados.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ctrTitle" idx="2"/>
          </p:nvPr>
        </p:nvSpPr>
        <p:spPr>
          <a:xfrm>
            <a:off x="1925700" y="3938600"/>
            <a:ext cx="20541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Ellen Coelho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2" name="Google Shape;202;p38"/>
          <p:cNvSpPr txBox="1">
            <a:spLocks noGrp="1"/>
          </p:cNvSpPr>
          <p:nvPr>
            <p:ph type="subTitle" idx="1"/>
          </p:nvPr>
        </p:nvSpPr>
        <p:spPr>
          <a:xfrm>
            <a:off x="1792650" y="4044950"/>
            <a:ext cx="22182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Bacharel em Engenharia Biomédica, Mestranda em Engenharia da Computação, atua no CESAR como  Engenheira de Software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38"/>
          <p:cNvSpPr/>
          <p:nvPr/>
        </p:nvSpPr>
        <p:spPr>
          <a:xfrm>
            <a:off x="1614000" y="998700"/>
            <a:ext cx="1026300" cy="93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ctrTitle" idx="3"/>
          </p:nvPr>
        </p:nvSpPr>
        <p:spPr>
          <a:xfrm>
            <a:off x="6209500" y="4388600"/>
            <a:ext cx="2416500" cy="2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RONNIE DE SOUZA SANTOS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@softwaronnie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drdesouzasantos.ca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6121575" y="1168550"/>
            <a:ext cx="1026300" cy="93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6498875" y="497025"/>
            <a:ext cx="2645100" cy="3348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8"/>
          <p:cNvSpPr txBox="1"/>
          <p:nvPr/>
        </p:nvSpPr>
        <p:spPr>
          <a:xfrm>
            <a:off x="6651250" y="529050"/>
            <a:ext cx="24165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FACILITADORES</a:t>
            </a:r>
            <a:endParaRPr sz="1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3">
            <a:alphaModFix/>
          </a:blip>
          <a:srcRect t="10327" b="19418"/>
          <a:stretch/>
        </p:blipFill>
        <p:spPr>
          <a:xfrm>
            <a:off x="1761450" y="1168550"/>
            <a:ext cx="2218350" cy="23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125" y="1351950"/>
            <a:ext cx="2416501" cy="243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56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614" name="Google Shape;614;p56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15" name="Google Shape;615;p56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16" name="Google Shape;616;p56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6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6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6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6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6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6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3" name="Google Shape;623;p56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Ferramentas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25" name="Google Shape;625;p56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626" name="Google Shape;626;p56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56"/>
          <p:cNvSpPr txBox="1"/>
          <p:nvPr/>
        </p:nvSpPr>
        <p:spPr>
          <a:xfrm flipH="1">
            <a:off x="3367875" y="1432775"/>
            <a:ext cx="1415100" cy="5520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Controle de Versão</a:t>
            </a:r>
            <a:endParaRPr sz="9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4" name="Google Shape;634;p56"/>
          <p:cNvSpPr txBox="1"/>
          <p:nvPr/>
        </p:nvSpPr>
        <p:spPr>
          <a:xfrm flipH="1">
            <a:off x="3367875" y="2126175"/>
            <a:ext cx="1415100" cy="2497800"/>
          </a:xfrm>
          <a:prstGeom prst="rect">
            <a:avLst/>
          </a:prstGeom>
          <a:solidFill>
            <a:srgbClr val="09095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CVS 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Subversion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Mercurial </a:t>
            </a: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1100"/>
              <a:buFont typeface="Arial"/>
              <a:buNone/>
            </a:pPr>
            <a:r>
              <a:rPr lang="pt-BR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Team Foundation Server (TFS)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Git</a:t>
            </a: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5" name="Google Shape;635;p56"/>
          <p:cNvGrpSpPr/>
          <p:nvPr/>
        </p:nvGrpSpPr>
        <p:grpSpPr>
          <a:xfrm>
            <a:off x="5174956" y="1432775"/>
            <a:ext cx="1415100" cy="3191200"/>
            <a:chOff x="4799125" y="1445100"/>
            <a:chExt cx="1415100" cy="3191200"/>
          </a:xfrm>
        </p:grpSpPr>
        <p:sp>
          <p:nvSpPr>
            <p:cNvPr id="636" name="Google Shape;636;p56"/>
            <p:cNvSpPr txBox="1"/>
            <p:nvPr/>
          </p:nvSpPr>
          <p:spPr>
            <a:xfrm flipH="1">
              <a:off x="4799125" y="1445100"/>
              <a:ext cx="14151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Controle de Mudanças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7" name="Google Shape;637;p56"/>
            <p:cNvSpPr txBox="1"/>
            <p:nvPr/>
          </p:nvSpPr>
          <p:spPr>
            <a:xfrm flipH="1">
              <a:off x="4799125" y="2138500"/>
              <a:ext cx="14151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Trac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Redmine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Mantis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JIRA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Perforce 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638" name="Google Shape;638;p56"/>
          <p:cNvGrpSpPr/>
          <p:nvPr/>
        </p:nvGrpSpPr>
        <p:grpSpPr>
          <a:xfrm>
            <a:off x="6982038" y="1432775"/>
            <a:ext cx="1415100" cy="3191200"/>
            <a:chOff x="6688238" y="1445100"/>
            <a:chExt cx="1415100" cy="3191200"/>
          </a:xfrm>
        </p:grpSpPr>
        <p:sp>
          <p:nvSpPr>
            <p:cNvPr id="639" name="Google Shape;639;p56"/>
            <p:cNvSpPr txBox="1"/>
            <p:nvPr/>
          </p:nvSpPr>
          <p:spPr>
            <a:xfrm flipH="1">
              <a:off x="6688238" y="1445100"/>
              <a:ext cx="14151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Integração Contínua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40" name="Google Shape;640;p56"/>
            <p:cNvSpPr txBox="1"/>
            <p:nvPr/>
          </p:nvSpPr>
          <p:spPr>
            <a:xfrm flipH="1">
              <a:off x="6688238" y="2138500"/>
              <a:ext cx="14151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Jenkins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Maven   CruiseControl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BuildForge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GitLab /</a:t>
              </a:r>
              <a:r>
                <a:rPr lang="pt-BR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GitHub* </a:t>
              </a: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(CI/CD)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7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6" name="Google Shape;646;p57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647" name="Google Shape;647;p57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48" name="Google Shape;648;p57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49" name="Google Shape;649;p5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56" name="Google Shape;6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819150"/>
            <a:ext cx="7206300" cy="40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7"/>
          <p:cNvSpPr txBox="1"/>
          <p:nvPr/>
        </p:nvSpPr>
        <p:spPr>
          <a:xfrm>
            <a:off x="2391150" y="3241025"/>
            <a:ext cx="8328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 A</a:t>
            </a:r>
            <a:endParaRPr sz="4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3" name="Google Shape;663;p58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664" name="Google Shape;664;p58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65" name="Google Shape;665;p58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66" name="Google Shape;666;p58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8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8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8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8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8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8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3" name="Google Shape;673;p58"/>
          <p:cNvSpPr txBox="1"/>
          <p:nvPr/>
        </p:nvSpPr>
        <p:spPr>
          <a:xfrm>
            <a:off x="2575500" y="2783400"/>
            <a:ext cx="39930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GIT</a:t>
            </a: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74" name="Google Shape;674;p58"/>
          <p:cNvGrpSpPr/>
          <p:nvPr/>
        </p:nvGrpSpPr>
        <p:grpSpPr>
          <a:xfrm>
            <a:off x="4199433" y="1812879"/>
            <a:ext cx="745133" cy="705055"/>
            <a:chOff x="-1592325" y="3957400"/>
            <a:chExt cx="293025" cy="277275"/>
          </a:xfrm>
        </p:grpSpPr>
        <p:sp>
          <p:nvSpPr>
            <p:cNvPr id="675" name="Google Shape;675;p58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8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8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8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59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684" name="Google Shape;684;p59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85" name="Google Shape;685;p59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686" name="Google Shape;686;p59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9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9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9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9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9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9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3" name="Google Shape;693;p59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9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que é git ?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95" name="Google Shape;695;p59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696" name="Google Shape;696;p59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p59"/>
          <p:cNvSpPr txBox="1"/>
          <p:nvPr/>
        </p:nvSpPr>
        <p:spPr>
          <a:xfrm>
            <a:off x="3039875" y="857250"/>
            <a:ext cx="52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B6B00"/>
                </a:solidFill>
                <a:latin typeface="Barlow"/>
                <a:ea typeface="Barlow"/>
                <a:cs typeface="Barlow"/>
                <a:sym typeface="Barlow"/>
              </a:rPr>
              <a:t>Responsável por registrar qualquer mudança no código</a:t>
            </a:r>
            <a:endParaRPr sz="1600" b="1">
              <a:solidFill>
                <a:srgbClr val="FB6B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04" name="Google Shape;7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00" y="1597950"/>
            <a:ext cx="4788651" cy="296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0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710" name="Google Shape;710;p60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711" name="Google Shape;711;p60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712" name="Google Shape;712;p60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0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0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60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60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0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60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9" name="Google Shape;719;p60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0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que é git ?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21" name="Google Shape;721;p60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722" name="Google Shape;722;p60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0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60"/>
          <p:cNvSpPr txBox="1"/>
          <p:nvPr/>
        </p:nvSpPr>
        <p:spPr>
          <a:xfrm>
            <a:off x="3039875" y="857250"/>
            <a:ext cx="521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B6B00"/>
                </a:solidFill>
                <a:latin typeface="Barlow"/>
                <a:ea typeface="Barlow"/>
                <a:cs typeface="Barlow"/>
                <a:sym typeface="Barlow"/>
              </a:rPr>
              <a:t>Responsável por registrar qualquer mudança no código</a:t>
            </a:r>
            <a:endParaRPr sz="1600" b="1">
              <a:solidFill>
                <a:srgbClr val="FB6B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30" name="Google Shape;7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588" y="1587950"/>
            <a:ext cx="6341125" cy="2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61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736" name="Google Shape;736;p61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737" name="Google Shape;737;p61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738" name="Google Shape;738;p6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5" name="Google Shape;745;p61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1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Comandos do Git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47" name="Google Shape;747;p61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748" name="Google Shape;748;p61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1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5" name="Google Shape;7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375" y="614550"/>
            <a:ext cx="4662449" cy="4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62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761" name="Google Shape;761;p62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762" name="Google Shape;762;p62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763" name="Google Shape;763;p6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6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6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6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0" name="Google Shape;770;p62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2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Comandos do Git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72" name="Google Shape;772;p62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773" name="Google Shape;773;p62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2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2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2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2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780" name="Google Shape;780;p62"/>
          <p:cNvGraphicFramePr/>
          <p:nvPr/>
        </p:nvGraphicFramePr>
        <p:xfrm>
          <a:off x="2917550" y="514350"/>
          <a:ext cx="5775550" cy="4504455"/>
        </p:xfrm>
        <a:graphic>
          <a:graphicData uri="http://schemas.openxmlformats.org/drawingml/2006/table">
            <a:tbl>
              <a:tblPr>
                <a:noFill/>
                <a:tableStyleId>{04F4A5B4-2CBA-42D6-BC49-ADD71C3A0D15}</a:tableStyleId>
              </a:tblPr>
              <a:tblGrid>
                <a:gridCol w="288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clone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Clona os arquivos para o repositório local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init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Inicia um novo repositório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branch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Cria uma nova área para trabalhar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checkout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Entra na área (branch) para trabalhar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status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Mostra informações sobre a branch atual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add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Adiciona alterações que podem ser enviadas para o repositório principal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commit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Salva as alterações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push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Envia alterações para o servidor remoto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pull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</a:rPr>
                        <a:t>Busca o código no servidor remoto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git log</a:t>
                      </a:r>
                      <a:endParaRPr sz="12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Mostra o histórico do trabalho de todos.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63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786" name="Google Shape;786;p63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787" name="Google Shape;787;p63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788" name="Google Shape;788;p63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63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63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3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3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63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63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5" name="Google Shape;795;p63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3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Comandos do Git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97" name="Google Shape;797;p63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798" name="Google Shape;798;p63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5" name="Google Shape;8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000" y="1346550"/>
            <a:ext cx="6257476" cy="24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300" y="837150"/>
            <a:ext cx="3466049" cy="12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64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812" name="Google Shape;812;p64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813" name="Google Shape;813;p64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814" name="Google Shape;814;p64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64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64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64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64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64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64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21" name="Google Shape;821;p64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4"/>
          <p:cNvSpPr txBox="1"/>
          <p:nvPr/>
        </p:nvSpPr>
        <p:spPr>
          <a:xfrm>
            <a:off x="0" y="1984775"/>
            <a:ext cx="25581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Prática</a:t>
            </a:r>
            <a:endParaRPr sz="16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23" name="Google Shape;823;p64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824" name="Google Shape;824;p64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4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p64"/>
          <p:cNvSpPr txBox="1"/>
          <p:nvPr/>
        </p:nvSpPr>
        <p:spPr>
          <a:xfrm>
            <a:off x="3003450" y="1009900"/>
            <a:ext cx="5357700" cy="3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AutoNum type="arabicPeriod"/>
            </a:pPr>
            <a:r>
              <a:rPr lang="pt-BR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Instale e Configure o git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AutoNum type="arabicPeriod"/>
            </a:pPr>
            <a:r>
              <a:rPr lang="pt-BR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Pratique alguns comandos: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cria um novo sub-diretório chamado .git que contém todos os arquivos necessários para um repositório - um esqueleto.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○"/>
            </a:pP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Nenhum arquivo está sendo monitorado ainda.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add -A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-m 'versão inicial'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pt-BR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--ammend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75" y="-23937"/>
            <a:ext cx="9226350" cy="51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5"/>
          <p:cNvSpPr/>
          <p:nvPr/>
        </p:nvSpPr>
        <p:spPr>
          <a:xfrm>
            <a:off x="0" y="0"/>
            <a:ext cx="3922500" cy="5143500"/>
          </a:xfrm>
          <a:prstGeom prst="rect">
            <a:avLst/>
          </a:prstGeom>
          <a:solidFill>
            <a:srgbClr val="FF60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5"/>
          <p:cNvSpPr txBox="1"/>
          <p:nvPr/>
        </p:nvSpPr>
        <p:spPr>
          <a:xfrm>
            <a:off x="298450" y="2475650"/>
            <a:ext cx="30429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Pessoas impulsionando inovação. </a:t>
            </a:r>
            <a:endParaRPr sz="1500" b="0" i="0" u="sng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Inovação impulsionando negócios.</a:t>
            </a:r>
            <a:endParaRPr sz="15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39" name="Google Shape;839;p65"/>
          <p:cNvGrpSpPr/>
          <p:nvPr/>
        </p:nvGrpSpPr>
        <p:grpSpPr>
          <a:xfrm>
            <a:off x="443153" y="1570591"/>
            <a:ext cx="1259766" cy="710245"/>
            <a:chOff x="2339925" y="1981650"/>
            <a:chExt cx="2916800" cy="1747650"/>
          </a:xfrm>
        </p:grpSpPr>
        <p:sp>
          <p:nvSpPr>
            <p:cNvPr id="840" name="Google Shape;840;p65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5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5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5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5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5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5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4974450" y="1528775"/>
            <a:ext cx="3833700" cy="32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/>
          <p:nvPr/>
        </p:nvSpPr>
        <p:spPr>
          <a:xfrm>
            <a:off x="6498875" y="497025"/>
            <a:ext cx="2645100" cy="3348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9"/>
          <p:cNvSpPr txBox="1"/>
          <p:nvPr/>
        </p:nvSpPr>
        <p:spPr>
          <a:xfrm>
            <a:off x="6651250" y="529050"/>
            <a:ext cx="24165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MONITORES</a:t>
            </a:r>
            <a:endParaRPr sz="1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9"/>
          <p:cNvSpPr/>
          <p:nvPr/>
        </p:nvSpPr>
        <p:spPr>
          <a:xfrm>
            <a:off x="428625" y="1528775"/>
            <a:ext cx="3724800" cy="32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9"/>
          <p:cNvSpPr/>
          <p:nvPr/>
        </p:nvSpPr>
        <p:spPr>
          <a:xfrm>
            <a:off x="63800" y="831825"/>
            <a:ext cx="1026300" cy="933000"/>
          </a:xfrm>
          <a:prstGeom prst="rect">
            <a:avLst/>
          </a:prstGeom>
          <a:solidFill>
            <a:srgbClr val="F464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28200" y="2088750"/>
            <a:ext cx="2501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sz="20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25" name="Google Shape;225;p40"/>
          <p:cNvGrpSpPr/>
          <p:nvPr/>
        </p:nvGrpSpPr>
        <p:grpSpPr>
          <a:xfrm>
            <a:off x="3073925" y="1445088"/>
            <a:ext cx="1253700" cy="3191200"/>
            <a:chOff x="2761225" y="1435900"/>
            <a:chExt cx="1253700" cy="3191200"/>
          </a:xfrm>
        </p:grpSpPr>
        <p:sp>
          <p:nvSpPr>
            <p:cNvPr id="226" name="Google Shape;226;p40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1ª </a:t>
              </a: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</a:t>
              </a:r>
              <a:r>
                <a:rPr lang="pt-BR" sz="7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 </a:t>
              </a:r>
              <a:endParaRPr sz="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9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(07/11)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27" name="Google Shape;227;p40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Introdução a Gerência de Configuração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Introdução ao Git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Comandos Git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8" name="Google Shape;228;p40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229" name="Google Shape;229;p40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40"/>
          <p:cNvSpPr txBox="1"/>
          <p:nvPr/>
        </p:nvSpPr>
        <p:spPr>
          <a:xfrm>
            <a:off x="5364650" y="1971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i="1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rPr>
              <a:t>@CESAR 2022 | Todos os Direitos Reservados </a:t>
            </a:r>
            <a:endParaRPr sz="900" i="1">
              <a:solidFill>
                <a:srgbClr val="D9D9D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7" name="Google Shape;237;p40"/>
          <p:cNvGrpSpPr/>
          <p:nvPr/>
        </p:nvGrpSpPr>
        <p:grpSpPr>
          <a:xfrm>
            <a:off x="4534667" y="1445088"/>
            <a:ext cx="1253700" cy="3191200"/>
            <a:chOff x="2761225" y="1435900"/>
            <a:chExt cx="1253700" cy="3191200"/>
          </a:xfrm>
        </p:grpSpPr>
        <p:sp>
          <p:nvSpPr>
            <p:cNvPr id="238" name="Google Shape;238;p40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14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ª </a:t>
              </a: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</a:t>
              </a:r>
              <a:r>
                <a:rPr lang="pt-BR" sz="7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 </a:t>
              </a:r>
              <a:endParaRPr sz="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9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(08/11)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" name="Google Shape;239;p40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Explorando o GitHub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Criando Read.me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Criando Repositório e adicionando projetos ao Github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40" name="Google Shape;240;p40"/>
          <p:cNvGrpSpPr/>
          <p:nvPr/>
        </p:nvGrpSpPr>
        <p:grpSpPr>
          <a:xfrm>
            <a:off x="5995408" y="1445088"/>
            <a:ext cx="1253700" cy="3191200"/>
            <a:chOff x="2761225" y="1435900"/>
            <a:chExt cx="1253700" cy="3191200"/>
          </a:xfrm>
        </p:grpSpPr>
        <p:sp>
          <p:nvSpPr>
            <p:cNvPr id="241" name="Google Shape;241;p40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r>
                <a:rPr lang="pt-BR" sz="14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ª </a:t>
              </a: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</a:t>
              </a:r>
              <a:r>
                <a:rPr lang="pt-BR" sz="7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 </a:t>
              </a:r>
              <a:endParaRPr sz="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9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(09/11)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2" name="Google Shape;242;p40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Aplicação do Fluxo de Trabalho no GitHub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Mesclando Branches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Review Process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Conflitos 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43" name="Google Shape;243;p40"/>
          <p:cNvGrpSpPr/>
          <p:nvPr/>
        </p:nvGrpSpPr>
        <p:grpSpPr>
          <a:xfrm>
            <a:off x="7456150" y="1445088"/>
            <a:ext cx="1253700" cy="3191200"/>
            <a:chOff x="2761225" y="1435900"/>
            <a:chExt cx="1253700" cy="3191200"/>
          </a:xfrm>
        </p:grpSpPr>
        <p:sp>
          <p:nvSpPr>
            <p:cNvPr id="244" name="Google Shape;244;p40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r>
                <a:rPr lang="pt-BR" sz="1400" b="1" i="0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ª </a:t>
              </a: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</a:t>
              </a:r>
              <a:r>
                <a:rPr lang="pt-BR" sz="7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 </a:t>
              </a:r>
              <a:endParaRPr sz="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9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(10/11)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5" name="Google Shape;245;p40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Gerência de configuração e Qualidade de software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Integração contínua 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Testes automatizados e Github </a:t>
              </a: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1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251" name="Google Shape;251;p41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52" name="Google Shape;252;p41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253" name="Google Shape;253;p4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4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" name="Google Shape;260;p41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28200" y="2088750"/>
            <a:ext cx="2501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Classroom</a:t>
            </a:r>
            <a:endParaRPr sz="20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2965875" y="1393775"/>
            <a:ext cx="5713500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latin typeface="Barlow"/>
                <a:ea typeface="Barlow"/>
                <a:cs typeface="Barlow"/>
                <a:sym typeface="Barlow"/>
              </a:rPr>
              <a:t>Todo nosso material de aula, exercícios e chamada vão ser disponibilizados diariamente via Google </a:t>
            </a:r>
            <a:r>
              <a:rPr lang="pt-BR" sz="1600" dirty="0" err="1">
                <a:latin typeface="Barlow"/>
                <a:ea typeface="Barlow"/>
                <a:cs typeface="Barlow"/>
                <a:sym typeface="Barlow"/>
              </a:rPr>
              <a:t>Classroom</a:t>
            </a:r>
            <a:r>
              <a:rPr lang="pt-BR" sz="1600" dirty="0">
                <a:latin typeface="Barlow"/>
                <a:ea typeface="Barlow"/>
                <a:cs typeface="Barlow"/>
                <a:sym typeface="Barlow"/>
              </a:rPr>
              <a:t> </a:t>
            </a:r>
            <a:endParaRPr sz="1600" i="0" u="none" strike="noStrike" cap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171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Barlow"/>
                <a:ea typeface="Barlow"/>
                <a:cs typeface="Barlow"/>
                <a:sym typeface="Barlow"/>
              </a:rPr>
              <a:t>Código da sala</a:t>
            </a:r>
            <a:r>
              <a:rPr lang="pt-BR" sz="1400" i="0" u="none" strike="noStrike" cap="none" dirty="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400" i="0" u="none" strike="noStrike" cap="none" dirty="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algn="ctr"/>
            <a:r>
              <a:rPr lang="pt-BR" sz="5900" b="1" dirty="0">
                <a:solidFill>
                  <a:schemeClr val="lt1"/>
                </a:solidFill>
                <a:highlight>
                  <a:srgbClr val="FF6002"/>
                </a:highlight>
                <a:latin typeface="Barlow"/>
                <a:ea typeface="Barlow"/>
                <a:cs typeface="Barlow"/>
                <a:sym typeface="Barlow"/>
              </a:rPr>
              <a:t>qjr4fg2</a:t>
            </a: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206" y="1741599"/>
            <a:ext cx="249951" cy="2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42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269" name="Google Shape;269;p42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D9D9D9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D9D9D9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70" name="Google Shape;270;p42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271" name="Google Shape;271;p4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8" name="Google Shape;278;p42"/>
          <p:cNvSpPr/>
          <p:nvPr/>
        </p:nvSpPr>
        <p:spPr>
          <a:xfrm>
            <a:off x="0" y="100"/>
            <a:ext cx="25581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28200" y="2088750"/>
            <a:ext cx="2501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30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Dinâmica de aula</a:t>
            </a:r>
            <a:endParaRPr sz="20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0" name="Google Shape;280;p42"/>
          <p:cNvGrpSpPr/>
          <p:nvPr/>
        </p:nvGrpSpPr>
        <p:grpSpPr>
          <a:xfrm>
            <a:off x="8397157" y="220327"/>
            <a:ext cx="476022" cy="276653"/>
            <a:chOff x="2339925" y="1981650"/>
            <a:chExt cx="2916800" cy="1747650"/>
          </a:xfrm>
        </p:grpSpPr>
        <p:sp>
          <p:nvSpPr>
            <p:cNvPr id="281" name="Google Shape;281;p42"/>
            <p:cNvSpPr/>
            <p:nvPr/>
          </p:nvSpPr>
          <p:spPr>
            <a:xfrm>
              <a:off x="2340950" y="3438000"/>
              <a:ext cx="2915775" cy="291300"/>
            </a:xfrm>
            <a:custGeom>
              <a:avLst/>
              <a:gdLst/>
              <a:ahLst/>
              <a:cxnLst/>
              <a:rect l="l" t="t" r="r" b="b"/>
              <a:pathLst>
                <a:path w="116631" h="11652" extrusionOk="0">
                  <a:moveTo>
                    <a:pt x="114844" y="3370"/>
                  </a:moveTo>
                  <a:cubicBezTo>
                    <a:pt x="114804" y="4019"/>
                    <a:pt x="114540" y="4446"/>
                    <a:pt x="114053" y="4628"/>
                  </a:cubicBezTo>
                  <a:cubicBezTo>
                    <a:pt x="113566" y="4852"/>
                    <a:pt x="113139" y="4953"/>
                    <a:pt x="112794" y="4933"/>
                  </a:cubicBezTo>
                  <a:lnTo>
                    <a:pt x="111252" y="4933"/>
                  </a:lnTo>
                  <a:cubicBezTo>
                    <a:pt x="110907" y="4933"/>
                    <a:pt x="110724" y="4770"/>
                    <a:pt x="110724" y="4425"/>
                  </a:cubicBezTo>
                  <a:lnTo>
                    <a:pt x="110724" y="3837"/>
                  </a:lnTo>
                  <a:cubicBezTo>
                    <a:pt x="110724" y="3268"/>
                    <a:pt x="110907" y="2761"/>
                    <a:pt x="111272" y="2335"/>
                  </a:cubicBezTo>
                  <a:cubicBezTo>
                    <a:pt x="111617" y="1908"/>
                    <a:pt x="112124" y="1685"/>
                    <a:pt x="112794" y="1665"/>
                  </a:cubicBezTo>
                  <a:cubicBezTo>
                    <a:pt x="113363" y="1665"/>
                    <a:pt x="113850" y="1807"/>
                    <a:pt x="114235" y="2071"/>
                  </a:cubicBezTo>
                  <a:cubicBezTo>
                    <a:pt x="114621" y="2355"/>
                    <a:pt x="114824" y="2781"/>
                    <a:pt x="114844" y="3370"/>
                  </a:cubicBezTo>
                  <a:close/>
                  <a:moveTo>
                    <a:pt x="116631" y="8647"/>
                  </a:moveTo>
                  <a:cubicBezTo>
                    <a:pt x="116631" y="7937"/>
                    <a:pt x="116529" y="7348"/>
                    <a:pt x="116306" y="6922"/>
                  </a:cubicBezTo>
                  <a:cubicBezTo>
                    <a:pt x="116083" y="6516"/>
                    <a:pt x="115839" y="6211"/>
                    <a:pt x="115534" y="6009"/>
                  </a:cubicBezTo>
                  <a:cubicBezTo>
                    <a:pt x="115352" y="5826"/>
                    <a:pt x="115352" y="5663"/>
                    <a:pt x="115534" y="5501"/>
                  </a:cubicBezTo>
                  <a:cubicBezTo>
                    <a:pt x="115737" y="5400"/>
                    <a:pt x="115961" y="5176"/>
                    <a:pt x="116204" y="4831"/>
                  </a:cubicBezTo>
                  <a:cubicBezTo>
                    <a:pt x="116468" y="4507"/>
                    <a:pt x="116610" y="4019"/>
                    <a:pt x="116631" y="3370"/>
                  </a:cubicBezTo>
                  <a:cubicBezTo>
                    <a:pt x="116610" y="2294"/>
                    <a:pt x="116245" y="1462"/>
                    <a:pt x="115555" y="894"/>
                  </a:cubicBezTo>
                  <a:cubicBezTo>
                    <a:pt x="114824" y="305"/>
                    <a:pt x="113890" y="0"/>
                    <a:pt x="112794" y="0"/>
                  </a:cubicBezTo>
                  <a:cubicBezTo>
                    <a:pt x="111637" y="21"/>
                    <a:pt x="110724" y="406"/>
                    <a:pt x="110014" y="1157"/>
                  </a:cubicBezTo>
                  <a:cubicBezTo>
                    <a:pt x="109303" y="1888"/>
                    <a:pt x="108958" y="2802"/>
                    <a:pt x="108958" y="3857"/>
                  </a:cubicBezTo>
                  <a:lnTo>
                    <a:pt x="108958" y="10677"/>
                  </a:lnTo>
                  <a:cubicBezTo>
                    <a:pt x="108958" y="11022"/>
                    <a:pt x="109120" y="11184"/>
                    <a:pt x="109465" y="11184"/>
                  </a:cubicBezTo>
                  <a:lnTo>
                    <a:pt x="110216" y="11184"/>
                  </a:lnTo>
                  <a:cubicBezTo>
                    <a:pt x="110562" y="11184"/>
                    <a:pt x="110724" y="11022"/>
                    <a:pt x="110724" y="10677"/>
                  </a:cubicBezTo>
                  <a:lnTo>
                    <a:pt x="110724" y="7023"/>
                  </a:lnTo>
                  <a:cubicBezTo>
                    <a:pt x="110724" y="6658"/>
                    <a:pt x="110907" y="6496"/>
                    <a:pt x="111252" y="6496"/>
                  </a:cubicBezTo>
                  <a:lnTo>
                    <a:pt x="112794" y="6496"/>
                  </a:lnTo>
                  <a:cubicBezTo>
                    <a:pt x="113444" y="6496"/>
                    <a:pt x="113951" y="6719"/>
                    <a:pt x="114296" y="7145"/>
                  </a:cubicBezTo>
                  <a:cubicBezTo>
                    <a:pt x="114662" y="7571"/>
                    <a:pt x="114844" y="8079"/>
                    <a:pt x="114844" y="8647"/>
                  </a:cubicBezTo>
                  <a:lnTo>
                    <a:pt x="114844" y="10677"/>
                  </a:lnTo>
                  <a:cubicBezTo>
                    <a:pt x="114844" y="11022"/>
                    <a:pt x="115007" y="11184"/>
                    <a:pt x="115352" y="11184"/>
                  </a:cubicBezTo>
                  <a:lnTo>
                    <a:pt x="116123" y="11184"/>
                  </a:lnTo>
                  <a:cubicBezTo>
                    <a:pt x="116448" y="11184"/>
                    <a:pt x="116631" y="11022"/>
                    <a:pt x="116631" y="10677"/>
                  </a:cubicBezTo>
                  <a:close/>
                  <a:moveTo>
                    <a:pt x="87483" y="4425"/>
                  </a:moveTo>
                  <a:cubicBezTo>
                    <a:pt x="87483" y="4770"/>
                    <a:pt x="87321" y="4933"/>
                    <a:pt x="86976" y="4933"/>
                  </a:cubicBezTo>
                  <a:lnTo>
                    <a:pt x="83890" y="4933"/>
                  </a:lnTo>
                  <a:cubicBezTo>
                    <a:pt x="83545" y="4933"/>
                    <a:pt x="83383" y="4770"/>
                    <a:pt x="83383" y="4425"/>
                  </a:cubicBezTo>
                  <a:lnTo>
                    <a:pt x="83383" y="3837"/>
                  </a:lnTo>
                  <a:cubicBezTo>
                    <a:pt x="83383" y="3268"/>
                    <a:pt x="83545" y="2761"/>
                    <a:pt x="83911" y="2335"/>
                  </a:cubicBezTo>
                  <a:cubicBezTo>
                    <a:pt x="84276" y="1908"/>
                    <a:pt x="84784" y="1685"/>
                    <a:pt x="85433" y="1665"/>
                  </a:cubicBezTo>
                  <a:cubicBezTo>
                    <a:pt x="86083" y="1685"/>
                    <a:pt x="86590" y="1908"/>
                    <a:pt x="86955" y="2335"/>
                  </a:cubicBezTo>
                  <a:cubicBezTo>
                    <a:pt x="87300" y="2761"/>
                    <a:pt x="87483" y="3268"/>
                    <a:pt x="87483" y="3837"/>
                  </a:cubicBezTo>
                  <a:close/>
                  <a:moveTo>
                    <a:pt x="89269" y="3857"/>
                  </a:moveTo>
                  <a:cubicBezTo>
                    <a:pt x="89249" y="2802"/>
                    <a:pt x="88904" y="1888"/>
                    <a:pt x="88214" y="1157"/>
                  </a:cubicBezTo>
                  <a:cubicBezTo>
                    <a:pt x="87544" y="406"/>
                    <a:pt x="86610" y="21"/>
                    <a:pt x="85433" y="0"/>
                  </a:cubicBezTo>
                  <a:cubicBezTo>
                    <a:pt x="84296" y="21"/>
                    <a:pt x="83363" y="406"/>
                    <a:pt x="82652" y="1157"/>
                  </a:cubicBezTo>
                  <a:cubicBezTo>
                    <a:pt x="81942" y="1888"/>
                    <a:pt x="81597" y="2802"/>
                    <a:pt x="81597" y="3857"/>
                  </a:cubicBezTo>
                  <a:lnTo>
                    <a:pt x="81597" y="10677"/>
                  </a:lnTo>
                  <a:cubicBezTo>
                    <a:pt x="81597" y="11022"/>
                    <a:pt x="81759" y="11184"/>
                    <a:pt x="82104" y="11184"/>
                  </a:cubicBezTo>
                  <a:lnTo>
                    <a:pt x="82876" y="11184"/>
                  </a:lnTo>
                  <a:cubicBezTo>
                    <a:pt x="83200" y="11184"/>
                    <a:pt x="83383" y="11022"/>
                    <a:pt x="83383" y="10677"/>
                  </a:cubicBezTo>
                  <a:lnTo>
                    <a:pt x="83383" y="7023"/>
                  </a:lnTo>
                  <a:cubicBezTo>
                    <a:pt x="83383" y="6658"/>
                    <a:pt x="83545" y="6496"/>
                    <a:pt x="83890" y="6496"/>
                  </a:cubicBezTo>
                  <a:lnTo>
                    <a:pt x="86976" y="6496"/>
                  </a:lnTo>
                  <a:cubicBezTo>
                    <a:pt x="87321" y="6496"/>
                    <a:pt x="87483" y="6658"/>
                    <a:pt x="87483" y="7023"/>
                  </a:cubicBezTo>
                  <a:lnTo>
                    <a:pt x="87483" y="10677"/>
                  </a:lnTo>
                  <a:cubicBezTo>
                    <a:pt x="87483" y="11022"/>
                    <a:pt x="87646" y="11184"/>
                    <a:pt x="87991" y="11184"/>
                  </a:cubicBezTo>
                  <a:lnTo>
                    <a:pt x="88762" y="11184"/>
                  </a:lnTo>
                  <a:cubicBezTo>
                    <a:pt x="89107" y="11184"/>
                    <a:pt x="89269" y="11022"/>
                    <a:pt x="89269" y="10677"/>
                  </a:cubicBezTo>
                  <a:close/>
                  <a:moveTo>
                    <a:pt x="61908" y="7876"/>
                  </a:moveTo>
                  <a:cubicBezTo>
                    <a:pt x="61888" y="6760"/>
                    <a:pt x="61522" y="5948"/>
                    <a:pt x="60771" y="5420"/>
                  </a:cubicBezTo>
                  <a:cubicBezTo>
                    <a:pt x="60041" y="4912"/>
                    <a:pt x="59127" y="4628"/>
                    <a:pt x="58072" y="4588"/>
                  </a:cubicBezTo>
                  <a:cubicBezTo>
                    <a:pt x="58031" y="4608"/>
                    <a:pt x="57707" y="4527"/>
                    <a:pt x="57138" y="4364"/>
                  </a:cubicBezTo>
                  <a:cubicBezTo>
                    <a:pt x="56895" y="4263"/>
                    <a:pt x="56671" y="4101"/>
                    <a:pt x="56509" y="3898"/>
                  </a:cubicBezTo>
                  <a:cubicBezTo>
                    <a:pt x="56306" y="3715"/>
                    <a:pt x="56205" y="3451"/>
                    <a:pt x="56205" y="3126"/>
                  </a:cubicBezTo>
                  <a:cubicBezTo>
                    <a:pt x="56205" y="2822"/>
                    <a:pt x="56347" y="2497"/>
                    <a:pt x="56610" y="2172"/>
                  </a:cubicBezTo>
                  <a:cubicBezTo>
                    <a:pt x="56874" y="1848"/>
                    <a:pt x="57361" y="1665"/>
                    <a:pt x="58072" y="1645"/>
                  </a:cubicBezTo>
                  <a:cubicBezTo>
                    <a:pt x="58640" y="1645"/>
                    <a:pt x="59168" y="1868"/>
                    <a:pt x="59635" y="2314"/>
                  </a:cubicBezTo>
                  <a:cubicBezTo>
                    <a:pt x="59858" y="2517"/>
                    <a:pt x="60102" y="2538"/>
                    <a:pt x="60366" y="2375"/>
                  </a:cubicBezTo>
                  <a:lnTo>
                    <a:pt x="60914" y="1969"/>
                  </a:lnTo>
                  <a:cubicBezTo>
                    <a:pt x="61177" y="1766"/>
                    <a:pt x="61218" y="1543"/>
                    <a:pt x="60974" y="1279"/>
                  </a:cubicBezTo>
                  <a:cubicBezTo>
                    <a:pt x="60670" y="914"/>
                    <a:pt x="60284" y="609"/>
                    <a:pt x="59817" y="366"/>
                  </a:cubicBezTo>
                  <a:cubicBezTo>
                    <a:pt x="59330" y="143"/>
                    <a:pt x="58762" y="21"/>
                    <a:pt x="58072" y="0"/>
                  </a:cubicBezTo>
                  <a:cubicBezTo>
                    <a:pt x="56895" y="21"/>
                    <a:pt x="56002" y="345"/>
                    <a:pt x="55393" y="995"/>
                  </a:cubicBezTo>
                  <a:cubicBezTo>
                    <a:pt x="54804" y="1645"/>
                    <a:pt x="54500" y="2355"/>
                    <a:pt x="54500" y="3147"/>
                  </a:cubicBezTo>
                  <a:cubicBezTo>
                    <a:pt x="54520" y="5014"/>
                    <a:pt x="55717" y="6049"/>
                    <a:pt x="58072" y="6272"/>
                  </a:cubicBezTo>
                  <a:cubicBezTo>
                    <a:pt x="58133" y="6252"/>
                    <a:pt x="58458" y="6313"/>
                    <a:pt x="59107" y="6455"/>
                  </a:cubicBezTo>
                  <a:cubicBezTo>
                    <a:pt x="59371" y="6536"/>
                    <a:pt x="59615" y="6699"/>
                    <a:pt x="59838" y="6922"/>
                  </a:cubicBezTo>
                  <a:cubicBezTo>
                    <a:pt x="60020" y="7165"/>
                    <a:pt x="60122" y="7490"/>
                    <a:pt x="60122" y="7876"/>
                  </a:cubicBezTo>
                  <a:cubicBezTo>
                    <a:pt x="60122" y="8343"/>
                    <a:pt x="59960" y="8769"/>
                    <a:pt x="59655" y="9134"/>
                  </a:cubicBezTo>
                  <a:cubicBezTo>
                    <a:pt x="59351" y="9540"/>
                    <a:pt x="58823" y="9743"/>
                    <a:pt x="58072" y="9743"/>
                  </a:cubicBezTo>
                  <a:cubicBezTo>
                    <a:pt x="57544" y="9743"/>
                    <a:pt x="57077" y="9601"/>
                    <a:pt x="56671" y="9276"/>
                  </a:cubicBezTo>
                  <a:cubicBezTo>
                    <a:pt x="56286" y="8972"/>
                    <a:pt x="55961" y="8647"/>
                    <a:pt x="55697" y="8302"/>
                  </a:cubicBezTo>
                  <a:cubicBezTo>
                    <a:pt x="55535" y="8059"/>
                    <a:pt x="55311" y="8018"/>
                    <a:pt x="55027" y="8160"/>
                  </a:cubicBezTo>
                  <a:lnTo>
                    <a:pt x="54500" y="8546"/>
                  </a:lnTo>
                  <a:cubicBezTo>
                    <a:pt x="54215" y="8769"/>
                    <a:pt x="54175" y="9013"/>
                    <a:pt x="54337" y="9276"/>
                  </a:cubicBezTo>
                  <a:cubicBezTo>
                    <a:pt x="54621" y="9764"/>
                    <a:pt x="55068" y="10230"/>
                    <a:pt x="55677" y="10677"/>
                  </a:cubicBezTo>
                  <a:cubicBezTo>
                    <a:pt x="56286" y="11144"/>
                    <a:pt x="57077" y="11387"/>
                    <a:pt x="58072" y="11408"/>
                  </a:cubicBezTo>
                  <a:cubicBezTo>
                    <a:pt x="59290" y="11408"/>
                    <a:pt x="60244" y="11063"/>
                    <a:pt x="60914" y="10373"/>
                  </a:cubicBezTo>
                  <a:cubicBezTo>
                    <a:pt x="61583" y="9723"/>
                    <a:pt x="61908" y="8870"/>
                    <a:pt x="61908" y="7876"/>
                  </a:cubicBezTo>
                  <a:moveTo>
                    <a:pt x="33004" y="4649"/>
                  </a:moveTo>
                  <a:cubicBezTo>
                    <a:pt x="33004" y="4994"/>
                    <a:pt x="32842" y="5176"/>
                    <a:pt x="32497" y="5176"/>
                  </a:cubicBezTo>
                  <a:lnTo>
                    <a:pt x="29412" y="5176"/>
                  </a:lnTo>
                  <a:cubicBezTo>
                    <a:pt x="29067" y="5176"/>
                    <a:pt x="28904" y="4994"/>
                    <a:pt x="28904" y="4649"/>
                  </a:cubicBezTo>
                  <a:lnTo>
                    <a:pt x="28904" y="4080"/>
                  </a:lnTo>
                  <a:cubicBezTo>
                    <a:pt x="28904" y="3512"/>
                    <a:pt x="29087" y="3004"/>
                    <a:pt x="29432" y="2578"/>
                  </a:cubicBezTo>
                  <a:cubicBezTo>
                    <a:pt x="29797" y="2152"/>
                    <a:pt x="30305" y="1929"/>
                    <a:pt x="30954" y="1908"/>
                  </a:cubicBezTo>
                  <a:cubicBezTo>
                    <a:pt x="31604" y="1929"/>
                    <a:pt x="32111" y="2152"/>
                    <a:pt x="32477" y="2578"/>
                  </a:cubicBezTo>
                  <a:cubicBezTo>
                    <a:pt x="32822" y="3004"/>
                    <a:pt x="33004" y="3512"/>
                    <a:pt x="33004" y="4080"/>
                  </a:cubicBezTo>
                  <a:close/>
                  <a:moveTo>
                    <a:pt x="34791" y="4080"/>
                  </a:moveTo>
                  <a:cubicBezTo>
                    <a:pt x="34770" y="3025"/>
                    <a:pt x="34425" y="2132"/>
                    <a:pt x="33755" y="1381"/>
                  </a:cubicBezTo>
                  <a:cubicBezTo>
                    <a:pt x="33065" y="650"/>
                    <a:pt x="32132" y="264"/>
                    <a:pt x="30954" y="244"/>
                  </a:cubicBezTo>
                  <a:cubicBezTo>
                    <a:pt x="29818" y="264"/>
                    <a:pt x="28884" y="650"/>
                    <a:pt x="28194" y="1381"/>
                  </a:cubicBezTo>
                  <a:cubicBezTo>
                    <a:pt x="27483" y="2132"/>
                    <a:pt x="27118" y="3025"/>
                    <a:pt x="27118" y="4080"/>
                  </a:cubicBezTo>
                  <a:lnTo>
                    <a:pt x="27118" y="7835"/>
                  </a:lnTo>
                  <a:cubicBezTo>
                    <a:pt x="27118" y="8870"/>
                    <a:pt x="27483" y="9764"/>
                    <a:pt x="28194" y="10494"/>
                  </a:cubicBezTo>
                  <a:cubicBezTo>
                    <a:pt x="28884" y="11245"/>
                    <a:pt x="29818" y="11631"/>
                    <a:pt x="30954" y="11651"/>
                  </a:cubicBezTo>
                  <a:cubicBezTo>
                    <a:pt x="31929" y="11631"/>
                    <a:pt x="32720" y="11408"/>
                    <a:pt x="33329" y="10981"/>
                  </a:cubicBezTo>
                  <a:cubicBezTo>
                    <a:pt x="33634" y="10758"/>
                    <a:pt x="33897" y="10535"/>
                    <a:pt x="34100" y="10291"/>
                  </a:cubicBezTo>
                  <a:cubicBezTo>
                    <a:pt x="34303" y="10068"/>
                    <a:pt x="34466" y="9824"/>
                    <a:pt x="34608" y="9601"/>
                  </a:cubicBezTo>
                  <a:cubicBezTo>
                    <a:pt x="34689" y="9500"/>
                    <a:pt x="34730" y="9378"/>
                    <a:pt x="34730" y="9236"/>
                  </a:cubicBezTo>
                  <a:cubicBezTo>
                    <a:pt x="34709" y="9114"/>
                    <a:pt x="34628" y="8992"/>
                    <a:pt x="34486" y="8870"/>
                  </a:cubicBezTo>
                  <a:lnTo>
                    <a:pt x="33979" y="8505"/>
                  </a:lnTo>
                  <a:cubicBezTo>
                    <a:pt x="33857" y="8404"/>
                    <a:pt x="33755" y="8363"/>
                    <a:pt x="33634" y="8383"/>
                  </a:cubicBezTo>
                  <a:cubicBezTo>
                    <a:pt x="33491" y="8404"/>
                    <a:pt x="33370" y="8465"/>
                    <a:pt x="33288" y="8586"/>
                  </a:cubicBezTo>
                  <a:cubicBezTo>
                    <a:pt x="33086" y="8870"/>
                    <a:pt x="32801" y="9175"/>
                    <a:pt x="32436" y="9500"/>
                  </a:cubicBezTo>
                  <a:cubicBezTo>
                    <a:pt x="32050" y="9804"/>
                    <a:pt x="31563" y="9967"/>
                    <a:pt x="30954" y="9987"/>
                  </a:cubicBezTo>
                  <a:cubicBezTo>
                    <a:pt x="30284" y="9967"/>
                    <a:pt x="29797" y="9743"/>
                    <a:pt x="29432" y="9297"/>
                  </a:cubicBezTo>
                  <a:cubicBezTo>
                    <a:pt x="29067" y="8870"/>
                    <a:pt x="28904" y="8383"/>
                    <a:pt x="28904" y="7815"/>
                  </a:cubicBezTo>
                  <a:lnTo>
                    <a:pt x="28904" y="7247"/>
                  </a:lnTo>
                  <a:cubicBezTo>
                    <a:pt x="28904" y="6902"/>
                    <a:pt x="29067" y="6719"/>
                    <a:pt x="29412" y="6719"/>
                  </a:cubicBezTo>
                  <a:lnTo>
                    <a:pt x="33755" y="6719"/>
                  </a:lnTo>
                  <a:cubicBezTo>
                    <a:pt x="34425" y="6719"/>
                    <a:pt x="34770" y="6374"/>
                    <a:pt x="34791" y="5684"/>
                  </a:cubicBezTo>
                  <a:close/>
                  <a:moveTo>
                    <a:pt x="7267" y="9317"/>
                  </a:moveTo>
                  <a:cubicBezTo>
                    <a:pt x="7429" y="9053"/>
                    <a:pt x="7348" y="8810"/>
                    <a:pt x="7064" y="8627"/>
                  </a:cubicBezTo>
                  <a:lnTo>
                    <a:pt x="6516" y="8241"/>
                  </a:lnTo>
                  <a:cubicBezTo>
                    <a:pt x="6272" y="8059"/>
                    <a:pt x="6049" y="8119"/>
                    <a:pt x="5826" y="8424"/>
                  </a:cubicBezTo>
                  <a:cubicBezTo>
                    <a:pt x="5785" y="8505"/>
                    <a:pt x="5724" y="8627"/>
                    <a:pt x="5623" y="8749"/>
                  </a:cubicBezTo>
                  <a:cubicBezTo>
                    <a:pt x="5521" y="8911"/>
                    <a:pt x="5400" y="9053"/>
                    <a:pt x="5237" y="9216"/>
                  </a:cubicBezTo>
                  <a:cubicBezTo>
                    <a:pt x="4933" y="9561"/>
                    <a:pt x="4466" y="9743"/>
                    <a:pt x="3837" y="9743"/>
                  </a:cubicBezTo>
                  <a:cubicBezTo>
                    <a:pt x="3187" y="9743"/>
                    <a:pt x="2680" y="9500"/>
                    <a:pt x="2314" y="9073"/>
                  </a:cubicBezTo>
                  <a:cubicBezTo>
                    <a:pt x="1949" y="8627"/>
                    <a:pt x="1787" y="8140"/>
                    <a:pt x="1787" y="7592"/>
                  </a:cubicBezTo>
                  <a:lnTo>
                    <a:pt x="1787" y="3837"/>
                  </a:lnTo>
                  <a:cubicBezTo>
                    <a:pt x="1787" y="3248"/>
                    <a:pt x="1949" y="2761"/>
                    <a:pt x="2314" y="2335"/>
                  </a:cubicBezTo>
                  <a:cubicBezTo>
                    <a:pt x="2680" y="1908"/>
                    <a:pt x="3187" y="1685"/>
                    <a:pt x="3837" y="1665"/>
                  </a:cubicBezTo>
                  <a:cubicBezTo>
                    <a:pt x="4161" y="1665"/>
                    <a:pt x="4446" y="1705"/>
                    <a:pt x="4689" y="1807"/>
                  </a:cubicBezTo>
                  <a:cubicBezTo>
                    <a:pt x="4912" y="1929"/>
                    <a:pt x="5115" y="2071"/>
                    <a:pt x="5257" y="2213"/>
                  </a:cubicBezTo>
                  <a:cubicBezTo>
                    <a:pt x="5420" y="2355"/>
                    <a:pt x="5542" y="2497"/>
                    <a:pt x="5643" y="2659"/>
                  </a:cubicBezTo>
                  <a:cubicBezTo>
                    <a:pt x="5745" y="2802"/>
                    <a:pt x="5805" y="2923"/>
                    <a:pt x="5826" y="3045"/>
                  </a:cubicBezTo>
                  <a:cubicBezTo>
                    <a:pt x="6029" y="3309"/>
                    <a:pt x="6252" y="3350"/>
                    <a:pt x="6516" y="3167"/>
                  </a:cubicBezTo>
                  <a:lnTo>
                    <a:pt x="7084" y="2761"/>
                  </a:lnTo>
                  <a:cubicBezTo>
                    <a:pt x="7226" y="2659"/>
                    <a:pt x="7308" y="2517"/>
                    <a:pt x="7328" y="2375"/>
                  </a:cubicBezTo>
                  <a:cubicBezTo>
                    <a:pt x="7328" y="2253"/>
                    <a:pt x="7287" y="2152"/>
                    <a:pt x="7226" y="2050"/>
                  </a:cubicBezTo>
                  <a:cubicBezTo>
                    <a:pt x="7145" y="1787"/>
                    <a:pt x="6841" y="1381"/>
                    <a:pt x="6333" y="853"/>
                  </a:cubicBezTo>
                  <a:cubicBezTo>
                    <a:pt x="6090" y="609"/>
                    <a:pt x="5765" y="406"/>
                    <a:pt x="5339" y="244"/>
                  </a:cubicBezTo>
                  <a:cubicBezTo>
                    <a:pt x="4912" y="82"/>
                    <a:pt x="4425" y="0"/>
                    <a:pt x="3837" y="0"/>
                  </a:cubicBezTo>
                  <a:cubicBezTo>
                    <a:pt x="2680" y="21"/>
                    <a:pt x="1766" y="406"/>
                    <a:pt x="1056" y="1157"/>
                  </a:cubicBezTo>
                  <a:cubicBezTo>
                    <a:pt x="345" y="1888"/>
                    <a:pt x="0" y="2781"/>
                    <a:pt x="0" y="3837"/>
                  </a:cubicBezTo>
                  <a:lnTo>
                    <a:pt x="0" y="7592"/>
                  </a:lnTo>
                  <a:cubicBezTo>
                    <a:pt x="0" y="8627"/>
                    <a:pt x="345" y="9520"/>
                    <a:pt x="1056" y="10251"/>
                  </a:cubicBezTo>
                  <a:cubicBezTo>
                    <a:pt x="1766" y="11022"/>
                    <a:pt x="2680" y="11408"/>
                    <a:pt x="3837" y="11408"/>
                  </a:cubicBezTo>
                  <a:cubicBezTo>
                    <a:pt x="4405" y="11408"/>
                    <a:pt x="4892" y="11306"/>
                    <a:pt x="5318" y="11144"/>
                  </a:cubicBezTo>
                  <a:cubicBezTo>
                    <a:pt x="5745" y="10981"/>
                    <a:pt x="6069" y="10778"/>
                    <a:pt x="6333" y="10555"/>
                  </a:cubicBezTo>
                  <a:cubicBezTo>
                    <a:pt x="6617" y="10312"/>
                    <a:pt x="6841" y="10088"/>
                    <a:pt x="6983" y="9845"/>
                  </a:cubicBezTo>
                  <a:cubicBezTo>
                    <a:pt x="7125" y="9621"/>
                    <a:pt x="7226" y="9459"/>
                    <a:pt x="7267" y="931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2339925" y="1981650"/>
              <a:ext cx="2915275" cy="1166125"/>
            </a:xfrm>
            <a:custGeom>
              <a:avLst/>
              <a:gdLst/>
              <a:ahLst/>
              <a:cxnLst/>
              <a:rect l="l" t="t" r="r" b="b"/>
              <a:pathLst>
                <a:path w="116611" h="46645" extrusionOk="0">
                  <a:moveTo>
                    <a:pt x="46178" y="0"/>
                  </a:moveTo>
                  <a:cubicBezTo>
                    <a:pt x="19852" y="2274"/>
                    <a:pt x="1" y="11753"/>
                    <a:pt x="1" y="23058"/>
                  </a:cubicBezTo>
                  <a:cubicBezTo>
                    <a:pt x="1" y="36049"/>
                    <a:pt x="26185" y="46644"/>
                    <a:pt x="58296" y="46644"/>
                  </a:cubicBezTo>
                  <a:cubicBezTo>
                    <a:pt x="90427" y="46644"/>
                    <a:pt x="116611" y="36049"/>
                    <a:pt x="116611" y="23058"/>
                  </a:cubicBezTo>
                  <a:cubicBezTo>
                    <a:pt x="116611" y="11753"/>
                    <a:pt x="96760" y="2274"/>
                    <a:pt x="70434" y="0"/>
                  </a:cubicBezTo>
                  <a:lnTo>
                    <a:pt x="70434" y="1096"/>
                  </a:lnTo>
                  <a:cubicBezTo>
                    <a:pt x="84074" y="2720"/>
                    <a:pt x="93837" y="8870"/>
                    <a:pt x="93837" y="13904"/>
                  </a:cubicBezTo>
                  <a:cubicBezTo>
                    <a:pt x="93837" y="20318"/>
                    <a:pt x="77883" y="25555"/>
                    <a:pt x="58296" y="25555"/>
                  </a:cubicBezTo>
                  <a:cubicBezTo>
                    <a:pt x="38729" y="25555"/>
                    <a:pt x="22775" y="20318"/>
                    <a:pt x="22775" y="13904"/>
                  </a:cubicBezTo>
                  <a:cubicBezTo>
                    <a:pt x="22775" y="8870"/>
                    <a:pt x="32538" y="3004"/>
                    <a:pt x="46178" y="138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3191425" y="2051675"/>
              <a:ext cx="1208225" cy="429825"/>
            </a:xfrm>
            <a:custGeom>
              <a:avLst/>
              <a:gdLst/>
              <a:ahLst/>
              <a:cxnLst/>
              <a:rect l="l" t="t" r="r" b="b"/>
              <a:pathLst>
                <a:path w="48329" h="17193" extrusionOk="0">
                  <a:moveTo>
                    <a:pt x="19141" y="0"/>
                  </a:moveTo>
                  <a:cubicBezTo>
                    <a:pt x="8221" y="833"/>
                    <a:pt x="0" y="4324"/>
                    <a:pt x="0" y="8485"/>
                  </a:cubicBezTo>
                  <a:cubicBezTo>
                    <a:pt x="0" y="13275"/>
                    <a:pt x="10859" y="17192"/>
                    <a:pt x="24154" y="17192"/>
                  </a:cubicBezTo>
                  <a:cubicBezTo>
                    <a:pt x="37470" y="17192"/>
                    <a:pt x="48329" y="13275"/>
                    <a:pt x="48329" y="8485"/>
                  </a:cubicBezTo>
                  <a:cubicBezTo>
                    <a:pt x="48329" y="4324"/>
                    <a:pt x="40108" y="833"/>
                    <a:pt x="29188" y="0"/>
                  </a:cubicBezTo>
                  <a:lnTo>
                    <a:pt x="29188" y="1076"/>
                  </a:lnTo>
                  <a:cubicBezTo>
                    <a:pt x="34831" y="1685"/>
                    <a:pt x="38890" y="3268"/>
                    <a:pt x="38890" y="5115"/>
                  </a:cubicBezTo>
                  <a:cubicBezTo>
                    <a:pt x="38890" y="7490"/>
                    <a:pt x="32273" y="9419"/>
                    <a:pt x="24154" y="9419"/>
                  </a:cubicBezTo>
                  <a:cubicBezTo>
                    <a:pt x="16056" y="9419"/>
                    <a:pt x="9439" y="7490"/>
                    <a:pt x="9439" y="5115"/>
                  </a:cubicBezTo>
                  <a:cubicBezTo>
                    <a:pt x="9439" y="3268"/>
                    <a:pt x="13478" y="1685"/>
                    <a:pt x="19141" y="1076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2762125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66"/>
                  </a:moveTo>
                  <a:cubicBezTo>
                    <a:pt x="1137" y="14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4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36"/>
                    <a:pt x="325" y="1036"/>
                  </a:cubicBezTo>
                  <a:lnTo>
                    <a:pt x="812" y="1036"/>
                  </a:lnTo>
                  <a:cubicBezTo>
                    <a:pt x="1015" y="103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3444625" y="3697300"/>
              <a:ext cx="28450" cy="25400"/>
            </a:xfrm>
            <a:custGeom>
              <a:avLst/>
              <a:gdLst/>
              <a:ahLst/>
              <a:cxnLst/>
              <a:rect l="l" t="t" r="r" b="b"/>
              <a:pathLst>
                <a:path w="1138" h="1016" extrusionOk="0">
                  <a:moveTo>
                    <a:pt x="1137" y="346"/>
                  </a:moveTo>
                  <a:cubicBezTo>
                    <a:pt x="1137" y="122"/>
                    <a:pt x="1016" y="1"/>
                    <a:pt x="813" y="1"/>
                  </a:cubicBezTo>
                  <a:lnTo>
                    <a:pt x="325" y="1"/>
                  </a:lnTo>
                  <a:cubicBezTo>
                    <a:pt x="102" y="1"/>
                    <a:pt x="1" y="122"/>
                    <a:pt x="1" y="346"/>
                  </a:cubicBezTo>
                  <a:lnTo>
                    <a:pt x="1" y="670"/>
                  </a:lnTo>
                  <a:cubicBezTo>
                    <a:pt x="1" y="894"/>
                    <a:pt x="102" y="1015"/>
                    <a:pt x="325" y="1015"/>
                  </a:cubicBezTo>
                  <a:lnTo>
                    <a:pt x="813" y="1015"/>
                  </a:lnTo>
                  <a:cubicBezTo>
                    <a:pt x="1016" y="1015"/>
                    <a:pt x="1137" y="894"/>
                    <a:pt x="1137" y="67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4122075" y="3697800"/>
              <a:ext cx="28425" cy="25900"/>
            </a:xfrm>
            <a:custGeom>
              <a:avLst/>
              <a:gdLst/>
              <a:ahLst/>
              <a:cxnLst/>
              <a:rect l="l" t="t" r="r" b="b"/>
              <a:pathLst>
                <a:path w="1137" h="1036" extrusionOk="0">
                  <a:moveTo>
                    <a:pt x="1137" y="366"/>
                  </a:moveTo>
                  <a:cubicBezTo>
                    <a:pt x="1137" y="123"/>
                    <a:pt x="1015" y="21"/>
                    <a:pt x="812" y="1"/>
                  </a:cubicBezTo>
                  <a:lnTo>
                    <a:pt x="325" y="1"/>
                  </a:lnTo>
                  <a:cubicBezTo>
                    <a:pt x="102" y="21"/>
                    <a:pt x="0" y="123"/>
                    <a:pt x="0" y="366"/>
                  </a:cubicBezTo>
                  <a:lnTo>
                    <a:pt x="0" y="691"/>
                  </a:lnTo>
                  <a:cubicBezTo>
                    <a:pt x="0" y="914"/>
                    <a:pt x="102" y="1016"/>
                    <a:pt x="325" y="1036"/>
                  </a:cubicBezTo>
                  <a:lnTo>
                    <a:pt x="812" y="1036"/>
                  </a:lnTo>
                  <a:cubicBezTo>
                    <a:pt x="1015" y="1016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4800000" y="3697300"/>
              <a:ext cx="28450" cy="25900"/>
            </a:xfrm>
            <a:custGeom>
              <a:avLst/>
              <a:gdLst/>
              <a:ahLst/>
              <a:cxnLst/>
              <a:rect l="l" t="t" r="r" b="b"/>
              <a:pathLst>
                <a:path w="1138" h="1036" extrusionOk="0">
                  <a:moveTo>
                    <a:pt x="1137" y="346"/>
                  </a:moveTo>
                  <a:cubicBezTo>
                    <a:pt x="1137" y="122"/>
                    <a:pt x="1016" y="21"/>
                    <a:pt x="813" y="1"/>
                  </a:cubicBezTo>
                  <a:lnTo>
                    <a:pt x="325" y="1"/>
                  </a:lnTo>
                  <a:cubicBezTo>
                    <a:pt x="102" y="21"/>
                    <a:pt x="1" y="122"/>
                    <a:pt x="1" y="346"/>
                  </a:cubicBezTo>
                  <a:lnTo>
                    <a:pt x="1" y="691"/>
                  </a:lnTo>
                  <a:cubicBezTo>
                    <a:pt x="1" y="914"/>
                    <a:pt x="102" y="1015"/>
                    <a:pt x="325" y="1036"/>
                  </a:cubicBezTo>
                  <a:lnTo>
                    <a:pt x="813" y="1036"/>
                  </a:lnTo>
                  <a:cubicBezTo>
                    <a:pt x="1016" y="1015"/>
                    <a:pt x="1137" y="914"/>
                    <a:pt x="1137" y="69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42"/>
          <p:cNvGrpSpPr/>
          <p:nvPr/>
        </p:nvGrpSpPr>
        <p:grpSpPr>
          <a:xfrm>
            <a:off x="3073925" y="1445088"/>
            <a:ext cx="1253700" cy="3191200"/>
            <a:chOff x="2761225" y="1435900"/>
            <a:chExt cx="1253700" cy="3191200"/>
          </a:xfrm>
        </p:grpSpPr>
        <p:sp>
          <p:nvSpPr>
            <p:cNvPr id="289" name="Google Shape;289;p42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Aulas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0" name="Google Shape;290;p42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Aulas Expositivas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Discussões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Chat para comunicação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Raise your hand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91" name="Google Shape;291;p42"/>
          <p:cNvGrpSpPr/>
          <p:nvPr/>
        </p:nvGrpSpPr>
        <p:grpSpPr>
          <a:xfrm>
            <a:off x="5087325" y="1445088"/>
            <a:ext cx="1253700" cy="3191200"/>
            <a:chOff x="2761225" y="1435900"/>
            <a:chExt cx="1253700" cy="3191200"/>
          </a:xfrm>
        </p:grpSpPr>
        <p:sp>
          <p:nvSpPr>
            <p:cNvPr id="292" name="Google Shape;292;p42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Intervalo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3" name="Google Shape;293;p42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15 minutos entre a aula expositiva e a aula prática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94" name="Google Shape;294;p42"/>
          <p:cNvGrpSpPr/>
          <p:nvPr/>
        </p:nvGrpSpPr>
        <p:grpSpPr>
          <a:xfrm>
            <a:off x="7100725" y="1445088"/>
            <a:ext cx="1253700" cy="3191200"/>
            <a:chOff x="2761225" y="1435900"/>
            <a:chExt cx="1253700" cy="3191200"/>
          </a:xfrm>
        </p:grpSpPr>
        <p:sp>
          <p:nvSpPr>
            <p:cNvPr id="295" name="Google Shape;295;p42"/>
            <p:cNvSpPr txBox="1"/>
            <p:nvPr/>
          </p:nvSpPr>
          <p:spPr>
            <a:xfrm flipH="1">
              <a:off x="2761225" y="1435900"/>
              <a:ext cx="1253700" cy="552000"/>
            </a:xfrm>
            <a:prstGeom prst="rect">
              <a:avLst/>
            </a:prstGeom>
            <a:solidFill>
              <a:srgbClr val="C50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Práticas</a:t>
              </a:r>
              <a:endParaRPr sz="9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6" name="Google Shape;296;p42"/>
            <p:cNvSpPr txBox="1"/>
            <p:nvPr/>
          </p:nvSpPr>
          <p:spPr>
            <a:xfrm flipH="1">
              <a:off x="2761225" y="2129300"/>
              <a:ext cx="1253700" cy="2497800"/>
            </a:xfrm>
            <a:prstGeom prst="rect">
              <a:avLst/>
            </a:prstGeom>
            <a:solidFill>
              <a:srgbClr val="09095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Atividades em grupo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Discussões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r>
                <a:rPr lang="pt-BR" sz="12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Monitores</a:t>
              </a: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2A2A2"/>
                </a:buClr>
                <a:buSzPts val="1100"/>
                <a:buFont typeface="Arial"/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43"/>
          <p:cNvGrpSpPr/>
          <p:nvPr/>
        </p:nvGrpSpPr>
        <p:grpSpPr>
          <a:xfrm>
            <a:off x="5918400" y="220327"/>
            <a:ext cx="2954779" cy="327323"/>
            <a:chOff x="5918400" y="372727"/>
            <a:chExt cx="2954779" cy="327323"/>
          </a:xfrm>
        </p:grpSpPr>
        <p:sp>
          <p:nvSpPr>
            <p:cNvPr id="303" name="Google Shape;303;p43"/>
            <p:cNvSpPr txBox="1"/>
            <p:nvPr/>
          </p:nvSpPr>
          <p:spPr>
            <a:xfrm>
              <a:off x="5918400" y="372750"/>
              <a:ext cx="24711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@CESAR 202</a:t>
              </a:r>
              <a:r>
                <a:rPr lang="pt-BR" sz="900" i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r>
                <a:rPr lang="pt-BR" sz="900" b="0" i="1" u="none" strike="noStrike" cap="none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| Todos os Direitos Reservados </a:t>
              </a:r>
              <a:endParaRPr sz="900" b="0" i="1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04" name="Google Shape;304;p43"/>
            <p:cNvGrpSpPr/>
            <p:nvPr/>
          </p:nvGrpSpPr>
          <p:grpSpPr>
            <a:xfrm>
              <a:off x="8397157" y="372727"/>
              <a:ext cx="476022" cy="276653"/>
              <a:chOff x="2339925" y="1981650"/>
              <a:chExt cx="2916800" cy="1747650"/>
            </a:xfrm>
          </p:grpSpPr>
          <p:sp>
            <p:nvSpPr>
              <p:cNvPr id="305" name="Google Shape;305;p43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avLst/>
                <a:gdLst/>
                <a:ahLst/>
                <a:cxnLst/>
                <a:rect l="l" t="t" r="r" b="b"/>
                <a:pathLst>
                  <a:path w="116631" h="11652" extrusionOk="0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3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avLst/>
                <a:gdLst/>
                <a:ahLst/>
                <a:cxnLst/>
                <a:rect l="l" t="t" r="r" b="b"/>
                <a:pathLst>
                  <a:path w="116611" h="46645" extrusionOk="0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3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avLst/>
                <a:gdLst/>
                <a:ahLst/>
                <a:cxnLst/>
                <a:rect l="l" t="t" r="r" b="b"/>
                <a:pathLst>
                  <a:path w="48329" h="17193" extrusionOk="0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16" extrusionOk="0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36" extrusionOk="0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36" extrusionOk="0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" name="Google Shape;312;p43"/>
          <p:cNvSpPr txBox="1"/>
          <p:nvPr/>
        </p:nvSpPr>
        <p:spPr>
          <a:xfrm>
            <a:off x="2575500" y="2676250"/>
            <a:ext cx="3993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Versionamento</a:t>
            </a:r>
            <a:endParaRPr sz="3600" b="1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3" name="Google Shape;313;p43"/>
          <p:cNvGrpSpPr/>
          <p:nvPr/>
        </p:nvGrpSpPr>
        <p:grpSpPr>
          <a:xfrm>
            <a:off x="4199433" y="1812879"/>
            <a:ext cx="745133" cy="705055"/>
            <a:chOff x="-1592325" y="3957400"/>
            <a:chExt cx="293025" cy="277275"/>
          </a:xfrm>
        </p:grpSpPr>
        <p:sp>
          <p:nvSpPr>
            <p:cNvPr id="314" name="Google Shape;314;p43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/>
          <p:cNvPicPr preferRelativeResize="0"/>
          <p:nvPr/>
        </p:nvPicPr>
        <p:blipFill rotWithShape="1">
          <a:blip r:embed="rId3">
            <a:alphaModFix/>
          </a:blip>
          <a:srcRect l="-4112" t="-4112"/>
          <a:stretch/>
        </p:blipFill>
        <p:spPr>
          <a:xfrm>
            <a:off x="4572000" y="-104875"/>
            <a:ext cx="38585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 rotWithShape="1">
          <a:blip r:embed="rId4">
            <a:alphaModFix/>
          </a:blip>
          <a:srcRect l="6988" t="7947" r="7365" b="7054"/>
          <a:stretch/>
        </p:blipFill>
        <p:spPr>
          <a:xfrm>
            <a:off x="579988" y="1481525"/>
            <a:ext cx="3121024" cy="30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/>
          <p:nvPr/>
        </p:nvSpPr>
        <p:spPr>
          <a:xfrm>
            <a:off x="0" y="0"/>
            <a:ext cx="3794700" cy="13203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384000" y="177150"/>
            <a:ext cx="2948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Quem nunca passou por isso?</a:t>
            </a:r>
            <a:endParaRPr sz="1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794688" y="4677925"/>
            <a:ext cx="2691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100" b="1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Qual desses realmente é a versão final?</a:t>
            </a:r>
            <a:endParaRPr sz="200" b="0" i="0" u="none" strike="noStrike" cap="none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/>
          <p:nvPr/>
        </p:nvSpPr>
        <p:spPr>
          <a:xfrm>
            <a:off x="0" y="0"/>
            <a:ext cx="3794700" cy="1320300"/>
          </a:xfrm>
          <a:prstGeom prst="rect">
            <a:avLst/>
          </a:prstGeom>
          <a:solidFill>
            <a:srgbClr val="C50E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384000" y="177150"/>
            <a:ext cx="2948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7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ou por isso?</a:t>
            </a:r>
            <a:endParaRPr sz="1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1292750"/>
            <a:ext cx="3618225" cy="36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4572000" y="1414525"/>
            <a:ext cx="37623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●"/>
            </a:pPr>
            <a:r>
              <a:rPr lang="pt-BR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Tenho um projeto no meu computador, localmente, 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pt-BR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Quero compartilhar com um colega</a:t>
            </a: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■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Envio por email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■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Subo no Driver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■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Coloco no pendrive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"/>
              <a:buChar char="○"/>
            </a:pPr>
            <a:r>
              <a:rPr lang="pt-BR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Quero trabalhar em conjunto com um ou mais colegas em um único projeto: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</a:pPr>
            <a:r>
              <a:rPr lang="pt-BR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Trabalhar junto no mesmo computador</a:t>
            </a: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T CONSULTING">
  <a:themeElements>
    <a:clrScheme name="Simple Light">
      <a:dk1>
        <a:srgbClr val="181818"/>
      </a:dk1>
      <a:lt1>
        <a:srgbClr val="595959"/>
      </a:lt1>
      <a:dk2>
        <a:srgbClr val="F2F2F2"/>
      </a:dk2>
      <a:lt2>
        <a:srgbClr val="FFFFFF"/>
      </a:lt2>
      <a:accent1>
        <a:srgbClr val="FF9D52"/>
      </a:accent1>
      <a:accent2>
        <a:srgbClr val="F39C10"/>
      </a:accent2>
      <a:accent3>
        <a:srgbClr val="F46403"/>
      </a:accent3>
      <a:accent4>
        <a:srgbClr val="C03A00"/>
      </a:accent4>
      <a:accent5>
        <a:srgbClr val="A0220D"/>
      </a:accent5>
      <a:accent6>
        <a:srgbClr val="C7C7C7"/>
      </a:accent6>
      <a:hlink>
        <a:srgbClr val="A2A2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Macintosh PowerPoint</Application>
  <PresentationFormat>On-screen Show (16:9)</PresentationFormat>
  <Paragraphs>273</Paragraphs>
  <Slides>29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Lato Light</vt:lpstr>
      <vt:lpstr>Proxima Nova</vt:lpstr>
      <vt:lpstr>Barlow ExtraLight</vt:lpstr>
      <vt:lpstr>Barlow</vt:lpstr>
      <vt:lpstr>Lato</vt:lpstr>
      <vt:lpstr>Noto Sans Symbols</vt:lpstr>
      <vt:lpstr>Arial</vt:lpstr>
      <vt:lpstr>Proxima Nova Extrabold</vt:lpstr>
      <vt:lpstr>Oi</vt:lpstr>
      <vt:lpstr>Courier New</vt:lpstr>
      <vt:lpstr>Lato Black</vt:lpstr>
      <vt:lpstr>Simple Light</vt:lpstr>
      <vt:lpstr>IT CONSULTING</vt:lpstr>
      <vt:lpstr>PowerPoint Presentation</vt:lpstr>
      <vt:lpstr>Ellen Coelho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Ronnie De Souza Santos</cp:lastModifiedBy>
  <cp:revision>1</cp:revision>
  <dcterms:modified xsi:type="dcterms:W3CDTF">2022-11-07T21:29:59Z</dcterms:modified>
</cp:coreProperties>
</file>